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 id="2147483947" r:id="rId2"/>
  </p:sldMasterIdLst>
  <p:notesMasterIdLst>
    <p:notesMasterId r:id="rId94"/>
  </p:notesMasterIdLst>
  <p:sldIdLst>
    <p:sldId id="336" r:id="rId3"/>
    <p:sldId id="273" r:id="rId4"/>
    <p:sldId id="274" r:id="rId5"/>
    <p:sldId id="275" r:id="rId6"/>
    <p:sldId id="276" r:id="rId7"/>
    <p:sldId id="277" r:id="rId8"/>
    <p:sldId id="278" r:id="rId9"/>
    <p:sldId id="279" r:id="rId10"/>
    <p:sldId id="280" r:id="rId11"/>
    <p:sldId id="281" r:id="rId12"/>
    <p:sldId id="282" r:id="rId13"/>
    <p:sldId id="283" r:id="rId14"/>
    <p:sldId id="284" r:id="rId15"/>
    <p:sldId id="285" r:id="rId16"/>
    <p:sldId id="286" r:id="rId17"/>
    <p:sldId id="287" r:id="rId18"/>
    <p:sldId id="288" r:id="rId19"/>
    <p:sldId id="289" r:id="rId20"/>
    <p:sldId id="349" r:id="rId21"/>
    <p:sldId id="290" r:id="rId22"/>
    <p:sldId id="368" r:id="rId23"/>
    <p:sldId id="369" r:id="rId24"/>
    <p:sldId id="370" r:id="rId25"/>
    <p:sldId id="371" r:id="rId26"/>
    <p:sldId id="372" r:id="rId27"/>
    <p:sldId id="373" r:id="rId28"/>
    <p:sldId id="374" r:id="rId29"/>
    <p:sldId id="375" r:id="rId30"/>
    <p:sldId id="376" r:id="rId31"/>
    <p:sldId id="377" r:id="rId32"/>
    <p:sldId id="378" r:id="rId33"/>
    <p:sldId id="379" r:id="rId34"/>
    <p:sldId id="380" r:id="rId35"/>
    <p:sldId id="381"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82" r:id="rId57"/>
    <p:sldId id="311" r:id="rId58"/>
    <p:sldId id="312" r:id="rId59"/>
    <p:sldId id="313" r:id="rId60"/>
    <p:sldId id="314" r:id="rId61"/>
    <p:sldId id="315" r:id="rId62"/>
    <p:sldId id="316" r:id="rId63"/>
    <p:sldId id="317" r:id="rId64"/>
    <p:sldId id="318" r:id="rId65"/>
    <p:sldId id="350" r:id="rId66"/>
    <p:sldId id="337" r:id="rId67"/>
    <p:sldId id="338" r:id="rId68"/>
    <p:sldId id="339" r:id="rId69"/>
    <p:sldId id="340" r:id="rId70"/>
    <p:sldId id="341" r:id="rId71"/>
    <p:sldId id="342" r:id="rId72"/>
    <p:sldId id="343" r:id="rId73"/>
    <p:sldId id="344" r:id="rId74"/>
    <p:sldId id="345" r:id="rId75"/>
    <p:sldId id="346" r:id="rId76"/>
    <p:sldId id="351" r:id="rId77"/>
    <p:sldId id="352" r:id="rId78"/>
    <p:sldId id="353" r:id="rId79"/>
    <p:sldId id="354" r:id="rId80"/>
    <p:sldId id="355" r:id="rId81"/>
    <p:sldId id="356" r:id="rId82"/>
    <p:sldId id="357" r:id="rId83"/>
    <p:sldId id="358" r:id="rId84"/>
    <p:sldId id="359" r:id="rId85"/>
    <p:sldId id="360" r:id="rId86"/>
    <p:sldId id="361" r:id="rId87"/>
    <p:sldId id="362" r:id="rId88"/>
    <p:sldId id="363" r:id="rId89"/>
    <p:sldId id="364" r:id="rId90"/>
    <p:sldId id="365" r:id="rId91"/>
    <p:sldId id="366" r:id="rId92"/>
    <p:sldId id="367" r:id="rId93"/>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DF9F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00" autoAdjust="0"/>
    <p:restoredTop sz="94614" autoAdjust="0"/>
  </p:normalViewPr>
  <p:slideViewPr>
    <p:cSldViewPr>
      <p:cViewPr>
        <p:scale>
          <a:sx n="66" d="100"/>
          <a:sy n="66" d="100"/>
        </p:scale>
        <p:origin x="-16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29C92C-AFDC-4061-9723-F33139A166E2}" type="datetimeFigureOut">
              <a:rPr lang="el-GR" smtClean="0"/>
              <a:pPr/>
              <a:t>5/5/2015</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F65832-254B-4094-A028-B42819AB075F}"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E7F120C-BB00-4B18-9369-8E3218DF6CFC}" type="slidenum">
              <a:rPr lang="el-GR" smtClean="0"/>
              <a:pPr/>
              <a:t>75</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cxnSp>
        <p:nvCxnSpPr>
          <p:cNvPr id="4" name="7 - Ευθεία γραμμή σύνδεσης"/>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12 - Ευθεία γραμμή σύνδεσης"/>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13 - Έλλειψη"/>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dirty="0"/>
          </a:p>
        </p:txBody>
      </p:sp>
      <p:sp>
        <p:nvSpPr>
          <p:cNvPr id="9" name="8 - Υπότιτλος"/>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l-GR" smtClean="0"/>
              <a:t>Κάντε κλικ για να επεξεργαστείτε τον υπότιτλο του υποδείγματος</a:t>
            </a:r>
            <a:endParaRPr lang="en-US"/>
          </a:p>
        </p:txBody>
      </p:sp>
      <p:sp>
        <p:nvSpPr>
          <p:cNvPr id="28" name="27 - Τίτλος"/>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l-GR" smtClean="0"/>
              <a:t>Kλικ για επεξεργασία του τίτλου</a:t>
            </a:r>
            <a:endParaRPr lang="en-US"/>
          </a:p>
        </p:txBody>
      </p:sp>
      <p:sp>
        <p:nvSpPr>
          <p:cNvPr id="7" name="14 - Θέση ημερομηνίας"/>
          <p:cNvSpPr>
            <a:spLocks noGrp="1"/>
          </p:cNvSpPr>
          <p:nvPr>
            <p:ph type="dt" sz="half" idx="10"/>
          </p:nvPr>
        </p:nvSpPr>
        <p:spPr/>
        <p:txBody>
          <a:bodyPr/>
          <a:lstStyle>
            <a:lvl1pPr>
              <a:defRPr/>
            </a:lvl1pPr>
          </a:lstStyle>
          <a:p>
            <a:pPr>
              <a:defRPr/>
            </a:pPr>
            <a:fld id="{A94840EB-7A89-4AB1-841D-854BF14C5A2D}" type="datetimeFigureOut">
              <a:rPr lang="el-GR"/>
              <a:pPr>
                <a:defRPr/>
              </a:pPr>
              <a:t>5/5/2015</a:t>
            </a:fld>
            <a:endParaRPr lang="el-GR" dirty="0"/>
          </a:p>
        </p:txBody>
      </p:sp>
      <p:sp>
        <p:nvSpPr>
          <p:cNvPr id="8" name="15 - Θέση αριθμού διαφάνειας"/>
          <p:cNvSpPr>
            <a:spLocks noGrp="1"/>
          </p:cNvSpPr>
          <p:nvPr>
            <p:ph type="sldNum" sz="quarter" idx="11"/>
          </p:nvPr>
        </p:nvSpPr>
        <p:spPr/>
        <p:txBody>
          <a:bodyPr/>
          <a:lstStyle>
            <a:lvl1pPr>
              <a:defRPr/>
            </a:lvl1pPr>
          </a:lstStyle>
          <a:p>
            <a:pPr>
              <a:defRPr/>
            </a:pPr>
            <a:fld id="{9B755684-592F-4714-A19F-17819DE69339}" type="slidenum">
              <a:rPr lang="el-GR"/>
              <a:pPr>
                <a:defRPr/>
              </a:pPr>
              <a:t>‹#›</a:t>
            </a:fld>
            <a:endParaRPr lang="el-GR" dirty="0"/>
          </a:p>
        </p:txBody>
      </p:sp>
      <p:sp>
        <p:nvSpPr>
          <p:cNvPr id="10" name="16 - Θέση υποσέλιδου"/>
          <p:cNvSpPr>
            <a:spLocks noGrp="1"/>
          </p:cNvSpPr>
          <p:nvPr>
            <p:ph type="ftr" sz="quarter" idx="12"/>
          </p:nvPr>
        </p:nvSpPr>
        <p:spPr/>
        <p:txBody>
          <a:bodyPr/>
          <a:lstStyle>
            <a:lvl1pPr>
              <a:defRPr/>
            </a:lvl1pPr>
          </a:lstStyle>
          <a:p>
            <a:pPr>
              <a:defRPr/>
            </a:pPr>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3 - Θέση ημερομηνίας"/>
          <p:cNvSpPr>
            <a:spLocks noGrp="1"/>
          </p:cNvSpPr>
          <p:nvPr>
            <p:ph type="dt" sz="half" idx="10"/>
          </p:nvPr>
        </p:nvSpPr>
        <p:spPr/>
        <p:txBody>
          <a:bodyPr/>
          <a:lstStyle>
            <a:lvl1pPr>
              <a:defRPr/>
            </a:lvl1pPr>
          </a:lstStyle>
          <a:p>
            <a:pPr>
              <a:defRPr/>
            </a:pPr>
            <a:fld id="{59D1EA1C-7DC8-4078-A7E3-55B8B4EC3986}" type="datetimeFigureOut">
              <a:rPr lang="el-GR"/>
              <a:pPr>
                <a:defRPr/>
              </a:pPr>
              <a:t>5/5/2015</a:t>
            </a:fld>
            <a:endParaRPr lang="el-GR" dirty="0"/>
          </a:p>
        </p:txBody>
      </p:sp>
      <p:sp>
        <p:nvSpPr>
          <p:cNvPr id="5" name="4 - Θέση υποσέλιδου"/>
          <p:cNvSpPr>
            <a:spLocks noGrp="1"/>
          </p:cNvSpPr>
          <p:nvPr>
            <p:ph type="ftr" sz="quarter" idx="11"/>
          </p:nvPr>
        </p:nvSpPr>
        <p:spPr/>
        <p:txBody>
          <a:bodyPr/>
          <a:lstStyle>
            <a:lvl1pPr>
              <a:defRPr/>
            </a:lvl1pPr>
          </a:lstStyle>
          <a:p>
            <a:pPr>
              <a:defRPr/>
            </a:pPr>
            <a:endParaRPr lang="el-GR"/>
          </a:p>
        </p:txBody>
      </p:sp>
      <p:sp>
        <p:nvSpPr>
          <p:cNvPr id="6" name="5 - Θέση αριθμού διαφάνειας"/>
          <p:cNvSpPr>
            <a:spLocks noGrp="1"/>
          </p:cNvSpPr>
          <p:nvPr>
            <p:ph type="sldNum" sz="quarter" idx="12"/>
          </p:nvPr>
        </p:nvSpPr>
        <p:spPr/>
        <p:txBody>
          <a:bodyPr/>
          <a:lstStyle>
            <a:lvl1pPr>
              <a:defRPr/>
            </a:lvl1pPr>
          </a:lstStyle>
          <a:p>
            <a:pPr>
              <a:defRPr/>
            </a:pPr>
            <a:fld id="{C9A583B2-AEA8-4266-B4B1-0B251C6A5883}" type="slidenum">
              <a:rPr lang="el-GR"/>
              <a:pPr>
                <a:defRPr/>
              </a:pPr>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3 - Θέση ημερομηνίας"/>
          <p:cNvSpPr>
            <a:spLocks noGrp="1"/>
          </p:cNvSpPr>
          <p:nvPr>
            <p:ph type="dt" sz="half" idx="10"/>
          </p:nvPr>
        </p:nvSpPr>
        <p:spPr/>
        <p:txBody>
          <a:bodyPr/>
          <a:lstStyle>
            <a:lvl1pPr>
              <a:defRPr/>
            </a:lvl1pPr>
          </a:lstStyle>
          <a:p>
            <a:pPr>
              <a:defRPr/>
            </a:pPr>
            <a:fld id="{5D6A050E-EDD2-41D7-A493-CD6B74739349}" type="datetimeFigureOut">
              <a:rPr lang="el-GR"/>
              <a:pPr>
                <a:defRPr/>
              </a:pPr>
              <a:t>5/5/2015</a:t>
            </a:fld>
            <a:endParaRPr lang="el-GR" dirty="0"/>
          </a:p>
        </p:txBody>
      </p:sp>
      <p:sp>
        <p:nvSpPr>
          <p:cNvPr id="5" name="4 - Θέση υποσέλιδου"/>
          <p:cNvSpPr>
            <a:spLocks noGrp="1"/>
          </p:cNvSpPr>
          <p:nvPr>
            <p:ph type="ftr" sz="quarter" idx="11"/>
          </p:nvPr>
        </p:nvSpPr>
        <p:spPr/>
        <p:txBody>
          <a:bodyPr/>
          <a:lstStyle>
            <a:lvl1pPr>
              <a:defRPr/>
            </a:lvl1pPr>
          </a:lstStyle>
          <a:p>
            <a:pPr>
              <a:defRPr/>
            </a:pPr>
            <a:endParaRPr lang="el-GR"/>
          </a:p>
        </p:txBody>
      </p:sp>
      <p:sp>
        <p:nvSpPr>
          <p:cNvPr id="6" name="5 - Θέση αριθμού διαφάνειας"/>
          <p:cNvSpPr>
            <a:spLocks noGrp="1"/>
          </p:cNvSpPr>
          <p:nvPr>
            <p:ph type="sldNum" sz="quarter" idx="12"/>
          </p:nvPr>
        </p:nvSpPr>
        <p:spPr/>
        <p:txBody>
          <a:bodyPr/>
          <a:lstStyle>
            <a:lvl1pPr>
              <a:defRPr/>
            </a:lvl1pPr>
          </a:lstStyle>
          <a:p>
            <a:pPr>
              <a:defRPr/>
            </a:pPr>
            <a:fld id="{D6715749-7CC6-4297-82E0-897A0298FF52}" type="slidenum">
              <a:rPr lang="el-GR"/>
              <a:pPr>
                <a:defRPr/>
              </a:pPr>
              <a:t>‹#›</a:t>
            </a:fld>
            <a:endParaRPr lang="el-G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9" name="8 - Τίτλος"/>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17" name="16 - Υπότιτλος"/>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30" name="29 - Θέση ημερομηνίας"/>
          <p:cNvSpPr>
            <a:spLocks noGrp="1"/>
          </p:cNvSpPr>
          <p:nvPr>
            <p:ph type="dt" sz="half" idx="10"/>
          </p:nvPr>
        </p:nvSpPr>
        <p:spPr/>
        <p:txBody>
          <a:bodyPr/>
          <a:lstStyle/>
          <a:p>
            <a:pPr>
              <a:defRPr/>
            </a:pPr>
            <a:fld id="{A94840EB-7A89-4AB1-841D-854BF14C5A2D}" type="datetimeFigureOut">
              <a:rPr lang="el-GR" smtClean="0"/>
              <a:pPr>
                <a:defRPr/>
              </a:pPr>
              <a:t>5/5/2015</a:t>
            </a:fld>
            <a:endParaRPr lang="el-GR" dirty="0"/>
          </a:p>
        </p:txBody>
      </p:sp>
      <p:sp>
        <p:nvSpPr>
          <p:cNvPr id="19" name="18 - Θέση υποσέλιδου"/>
          <p:cNvSpPr>
            <a:spLocks noGrp="1"/>
          </p:cNvSpPr>
          <p:nvPr>
            <p:ph type="ftr" sz="quarter" idx="11"/>
          </p:nvPr>
        </p:nvSpPr>
        <p:spPr/>
        <p:txBody>
          <a:bodyPr/>
          <a:lstStyle/>
          <a:p>
            <a:pPr>
              <a:defRPr/>
            </a:pPr>
            <a:endParaRPr lang="el-GR"/>
          </a:p>
        </p:txBody>
      </p:sp>
      <p:sp>
        <p:nvSpPr>
          <p:cNvPr id="27" name="26 - Θέση αριθμού διαφάνειας"/>
          <p:cNvSpPr>
            <a:spLocks noGrp="1"/>
          </p:cNvSpPr>
          <p:nvPr>
            <p:ph type="sldNum" sz="quarter" idx="12"/>
          </p:nvPr>
        </p:nvSpPr>
        <p:spPr/>
        <p:txBody>
          <a:bodyPr/>
          <a:lstStyle/>
          <a:p>
            <a:pPr>
              <a:defRPr/>
            </a:pPr>
            <a:fld id="{9B755684-592F-4714-A19F-17819DE69339}" type="slidenum">
              <a:rPr lang="el-GR" smtClean="0"/>
              <a:pPr>
                <a:defRPr/>
              </a:pPr>
              <a:t>‹#›</a:t>
            </a:fld>
            <a:endParaRPr lang="el-G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pPr>
              <a:defRPr/>
            </a:pPr>
            <a:fld id="{A3DD9BA1-D2CF-4513-A370-8902FEDBC6EA}" type="datetimeFigureOut">
              <a:rPr lang="el-GR" smtClean="0"/>
              <a:pPr>
                <a:defRPr/>
              </a:pPr>
              <a:t>5/5/2015</a:t>
            </a:fld>
            <a:endParaRPr lang="el-GR" dirty="0"/>
          </a:p>
        </p:txBody>
      </p:sp>
      <p:sp>
        <p:nvSpPr>
          <p:cNvPr id="5" name="4 - Θέση υποσέλιδου"/>
          <p:cNvSpPr>
            <a:spLocks noGrp="1"/>
          </p:cNvSpPr>
          <p:nvPr>
            <p:ph type="ftr" sz="quarter" idx="11"/>
          </p:nvPr>
        </p:nvSpPr>
        <p:spPr/>
        <p:txBody>
          <a:bodyPr/>
          <a:lstStyle/>
          <a:p>
            <a:pPr>
              <a:defRPr/>
            </a:pPr>
            <a:endParaRPr lang="el-GR"/>
          </a:p>
        </p:txBody>
      </p:sp>
      <p:sp>
        <p:nvSpPr>
          <p:cNvPr id="6" name="5 - Θέση αριθμού διαφάνειας"/>
          <p:cNvSpPr>
            <a:spLocks noGrp="1"/>
          </p:cNvSpPr>
          <p:nvPr>
            <p:ph type="sldNum" sz="quarter" idx="12"/>
          </p:nvPr>
        </p:nvSpPr>
        <p:spPr/>
        <p:txBody>
          <a:bodyPr/>
          <a:lstStyle/>
          <a:p>
            <a:pPr>
              <a:defRPr/>
            </a:pPr>
            <a:fld id="{06596C48-6182-4688-BD4E-BF3BD5FF71E2}" type="slidenum">
              <a:rPr lang="el-GR" smtClean="0"/>
              <a:pPr>
                <a:defRPr/>
              </a:pPr>
              <a:t>‹#›</a:t>
            </a:fld>
            <a:endParaRPr lang="el-G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pPr>
              <a:defRPr/>
            </a:pPr>
            <a:fld id="{E1362D3C-1ADE-4320-8866-72537E322B8C}" type="datetimeFigureOut">
              <a:rPr lang="el-GR" smtClean="0"/>
              <a:pPr>
                <a:defRPr/>
              </a:pPr>
              <a:t>5/5/2015</a:t>
            </a:fld>
            <a:endParaRPr lang="el-GR" dirty="0"/>
          </a:p>
        </p:txBody>
      </p:sp>
      <p:sp>
        <p:nvSpPr>
          <p:cNvPr id="5" name="4 - Θέση υποσέλιδου"/>
          <p:cNvSpPr>
            <a:spLocks noGrp="1"/>
          </p:cNvSpPr>
          <p:nvPr>
            <p:ph type="ftr" sz="quarter" idx="11"/>
          </p:nvPr>
        </p:nvSpPr>
        <p:spPr/>
        <p:txBody>
          <a:bodyPr/>
          <a:lstStyle/>
          <a:p>
            <a:pPr>
              <a:defRPr/>
            </a:pPr>
            <a:endParaRPr lang="el-GR"/>
          </a:p>
        </p:txBody>
      </p:sp>
      <p:sp>
        <p:nvSpPr>
          <p:cNvPr id="6" name="5 - Θέση αριθμού διαφάνειας"/>
          <p:cNvSpPr>
            <a:spLocks noGrp="1"/>
          </p:cNvSpPr>
          <p:nvPr>
            <p:ph type="sldNum" sz="quarter" idx="12"/>
          </p:nvPr>
        </p:nvSpPr>
        <p:spPr/>
        <p:txBody>
          <a:bodyPr/>
          <a:lstStyle/>
          <a:p>
            <a:pPr>
              <a:defRPr/>
            </a:pPr>
            <a:fld id="{5E621509-3226-4AF3-A0F0-9952267DB881}" type="slidenum">
              <a:rPr lang="el-GR" smtClean="0"/>
              <a:pPr>
                <a:defRPr/>
              </a:pPr>
              <a:t>‹#›</a:t>
            </a:fld>
            <a:endParaRPr lang="el-GR"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4088"/>
            <a:ext cx="8229600" cy="1143000"/>
          </a:xfrm>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pPr>
              <a:defRPr/>
            </a:pPr>
            <a:fld id="{87D60529-1FCD-4DEA-91FD-FA1BFD8E0216}" type="datetimeFigureOut">
              <a:rPr lang="el-GR" smtClean="0"/>
              <a:pPr>
                <a:defRPr/>
              </a:pPr>
              <a:t>5/5/2015</a:t>
            </a:fld>
            <a:endParaRPr lang="el-GR" dirty="0"/>
          </a:p>
        </p:txBody>
      </p:sp>
      <p:sp>
        <p:nvSpPr>
          <p:cNvPr id="6" name="5 - Θέση υποσέλιδου"/>
          <p:cNvSpPr>
            <a:spLocks noGrp="1"/>
          </p:cNvSpPr>
          <p:nvPr>
            <p:ph type="ftr" sz="quarter" idx="11"/>
          </p:nvPr>
        </p:nvSpPr>
        <p:spPr/>
        <p:txBody>
          <a:bodyPr/>
          <a:lstStyle/>
          <a:p>
            <a:pPr>
              <a:defRPr/>
            </a:pPr>
            <a:endParaRPr lang="el-GR"/>
          </a:p>
        </p:txBody>
      </p:sp>
      <p:sp>
        <p:nvSpPr>
          <p:cNvPr id="7" name="6 - Θέση αριθμού διαφάνειας"/>
          <p:cNvSpPr>
            <a:spLocks noGrp="1"/>
          </p:cNvSpPr>
          <p:nvPr>
            <p:ph type="sldNum" sz="quarter" idx="12"/>
          </p:nvPr>
        </p:nvSpPr>
        <p:spPr/>
        <p:txBody>
          <a:bodyPr/>
          <a:lstStyle/>
          <a:p>
            <a:pPr>
              <a:defRPr/>
            </a:pPr>
            <a:fld id="{2257726C-A852-4562-8034-D3D4CF4B36C6}" type="slidenum">
              <a:rPr lang="el-GR" smtClean="0"/>
              <a:pPr>
                <a:defRPr/>
              </a:pPr>
              <a:t>‹#›</a:t>
            </a:fld>
            <a:endParaRPr lang="el-GR"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4088"/>
            <a:ext cx="8229600" cy="1143000"/>
          </a:xfrm>
        </p:spPr>
        <p:txBody>
          <a:bodyPr tIns="45720" anchor="b"/>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pPr>
              <a:defRPr/>
            </a:pPr>
            <a:fld id="{89B4C3D1-DDF5-40DF-A91A-35F052012A14}" type="datetimeFigureOut">
              <a:rPr lang="el-GR" smtClean="0"/>
              <a:pPr>
                <a:defRPr/>
              </a:pPr>
              <a:t>5/5/2015</a:t>
            </a:fld>
            <a:endParaRPr lang="el-GR" dirty="0"/>
          </a:p>
        </p:txBody>
      </p:sp>
      <p:sp>
        <p:nvSpPr>
          <p:cNvPr id="8" name="7 - Θέση υποσέλιδου"/>
          <p:cNvSpPr>
            <a:spLocks noGrp="1"/>
          </p:cNvSpPr>
          <p:nvPr>
            <p:ph type="ftr" sz="quarter" idx="11"/>
          </p:nvPr>
        </p:nvSpPr>
        <p:spPr/>
        <p:txBody>
          <a:bodyPr/>
          <a:lstStyle/>
          <a:p>
            <a:pPr>
              <a:defRPr/>
            </a:pPr>
            <a:endParaRPr lang="el-GR"/>
          </a:p>
        </p:txBody>
      </p:sp>
      <p:sp>
        <p:nvSpPr>
          <p:cNvPr id="9" name="8 - Θέση αριθμού διαφάνειας"/>
          <p:cNvSpPr>
            <a:spLocks noGrp="1"/>
          </p:cNvSpPr>
          <p:nvPr>
            <p:ph type="sldNum" sz="quarter" idx="12"/>
          </p:nvPr>
        </p:nvSpPr>
        <p:spPr/>
        <p:txBody>
          <a:bodyPr/>
          <a:lstStyle/>
          <a:p>
            <a:pPr>
              <a:defRPr/>
            </a:pPr>
            <a:fld id="{24B012FC-475E-4730-A8CE-35440206D195}" type="slidenum">
              <a:rPr lang="el-GR" smtClean="0"/>
              <a:pPr>
                <a:defRPr/>
              </a:pPr>
              <a:t>‹#›</a:t>
            </a:fld>
            <a:endParaRPr lang="el-GR"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pPr>
              <a:defRPr/>
            </a:pPr>
            <a:fld id="{1FDD20E9-8352-479F-863F-0EF609530F98}" type="datetimeFigureOut">
              <a:rPr lang="el-GR" smtClean="0"/>
              <a:pPr>
                <a:defRPr/>
              </a:pPr>
              <a:t>5/5/2015</a:t>
            </a:fld>
            <a:endParaRPr lang="el-GR" dirty="0"/>
          </a:p>
        </p:txBody>
      </p:sp>
      <p:sp>
        <p:nvSpPr>
          <p:cNvPr id="4" name="3 - Θέση υποσέλιδου"/>
          <p:cNvSpPr>
            <a:spLocks noGrp="1"/>
          </p:cNvSpPr>
          <p:nvPr>
            <p:ph type="ftr" sz="quarter" idx="11"/>
          </p:nvPr>
        </p:nvSpPr>
        <p:spPr/>
        <p:txBody>
          <a:bodyPr/>
          <a:lstStyle/>
          <a:p>
            <a:pPr>
              <a:defRPr/>
            </a:pPr>
            <a:endParaRPr lang="el-GR"/>
          </a:p>
        </p:txBody>
      </p:sp>
      <p:sp>
        <p:nvSpPr>
          <p:cNvPr id="5" name="4 - Θέση αριθμού διαφάνειας"/>
          <p:cNvSpPr>
            <a:spLocks noGrp="1"/>
          </p:cNvSpPr>
          <p:nvPr>
            <p:ph type="sldNum" sz="quarter" idx="12"/>
          </p:nvPr>
        </p:nvSpPr>
        <p:spPr/>
        <p:txBody>
          <a:bodyPr/>
          <a:lstStyle/>
          <a:p>
            <a:pPr>
              <a:defRPr/>
            </a:pPr>
            <a:fld id="{5EAED3AE-F422-4C68-9012-D4FB019A7463}" type="slidenum">
              <a:rPr lang="el-GR" smtClean="0"/>
              <a:pPr>
                <a:defRPr/>
              </a:pPr>
              <a:t>‹#›</a:t>
            </a:fld>
            <a:endParaRPr lang="el-G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pPr>
              <a:defRPr/>
            </a:pPr>
            <a:fld id="{1CCC30EA-F373-4F9A-B231-C71ABA4CE6DD}" type="datetimeFigureOut">
              <a:rPr lang="el-GR" smtClean="0"/>
              <a:pPr>
                <a:defRPr/>
              </a:pPr>
              <a:t>5/5/2015</a:t>
            </a:fld>
            <a:endParaRPr lang="el-GR" dirty="0"/>
          </a:p>
        </p:txBody>
      </p:sp>
      <p:sp>
        <p:nvSpPr>
          <p:cNvPr id="3" name="2 - Θέση υποσέλιδου"/>
          <p:cNvSpPr>
            <a:spLocks noGrp="1"/>
          </p:cNvSpPr>
          <p:nvPr>
            <p:ph type="ftr" sz="quarter" idx="11"/>
          </p:nvPr>
        </p:nvSpPr>
        <p:spPr/>
        <p:txBody>
          <a:bodyPr/>
          <a:lstStyle/>
          <a:p>
            <a:pPr>
              <a:defRPr/>
            </a:pPr>
            <a:endParaRPr lang="el-GR"/>
          </a:p>
        </p:txBody>
      </p:sp>
      <p:sp>
        <p:nvSpPr>
          <p:cNvPr id="4" name="3 - Θέση αριθμού διαφάνειας"/>
          <p:cNvSpPr>
            <a:spLocks noGrp="1"/>
          </p:cNvSpPr>
          <p:nvPr>
            <p:ph type="sldNum" sz="quarter" idx="12"/>
          </p:nvPr>
        </p:nvSpPr>
        <p:spPr/>
        <p:txBody>
          <a:bodyPr/>
          <a:lstStyle/>
          <a:p>
            <a:pPr>
              <a:defRPr/>
            </a:pPr>
            <a:fld id="{7B95A441-D434-4451-87A1-E37FB95FD347}" type="slidenum">
              <a:rPr lang="el-GR" smtClean="0"/>
              <a:pPr>
                <a:defRPr/>
              </a:pPr>
              <a:t>‹#›</a:t>
            </a:fld>
            <a:endParaRPr lang="el-GR"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pPr>
              <a:defRPr/>
            </a:pPr>
            <a:fld id="{384F0592-1BC8-49B5-98BE-694AA8C30401}" type="datetimeFigureOut">
              <a:rPr lang="el-GR" smtClean="0"/>
              <a:pPr>
                <a:defRPr/>
              </a:pPr>
              <a:t>5/5/2015</a:t>
            </a:fld>
            <a:endParaRPr lang="el-GR" dirty="0"/>
          </a:p>
        </p:txBody>
      </p:sp>
      <p:sp>
        <p:nvSpPr>
          <p:cNvPr id="6" name="5 - Θέση υποσέλιδου"/>
          <p:cNvSpPr>
            <a:spLocks noGrp="1"/>
          </p:cNvSpPr>
          <p:nvPr>
            <p:ph type="ftr" sz="quarter" idx="11"/>
          </p:nvPr>
        </p:nvSpPr>
        <p:spPr/>
        <p:txBody>
          <a:bodyPr/>
          <a:lstStyle/>
          <a:p>
            <a:pPr>
              <a:defRPr/>
            </a:pPr>
            <a:endParaRPr lang="el-GR"/>
          </a:p>
        </p:txBody>
      </p:sp>
      <p:sp>
        <p:nvSpPr>
          <p:cNvPr id="7" name="6 - Θέση αριθμού διαφάνειας"/>
          <p:cNvSpPr>
            <a:spLocks noGrp="1"/>
          </p:cNvSpPr>
          <p:nvPr>
            <p:ph type="sldNum" sz="quarter" idx="12"/>
          </p:nvPr>
        </p:nvSpPr>
        <p:spPr/>
        <p:txBody>
          <a:bodyPr/>
          <a:lstStyle/>
          <a:p>
            <a:pPr>
              <a:defRPr/>
            </a:pPr>
            <a:fld id="{B6648F44-DA4C-4B1F-970C-1CBE7612E67D}" type="slidenum">
              <a:rPr lang="el-GR" smtClean="0"/>
              <a:pPr>
                <a:defRPr/>
              </a:pPr>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9" name="8 - Θέση περιεχομένου"/>
          <p:cNvSpPr>
            <a:spLocks noGrp="1"/>
          </p:cNvSpPr>
          <p:nvPr>
            <p:ph idx="1"/>
          </p:nvPr>
        </p:nvSpPr>
        <p:spPr>
          <a:xfrm>
            <a:off x="457200" y="1524000"/>
            <a:ext cx="8229600" cy="45720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7" name="16 - Τίτλος"/>
          <p:cNvSpPr>
            <a:spLocks noGrp="1"/>
          </p:cNvSpPr>
          <p:nvPr>
            <p:ph type="title"/>
          </p:nvPr>
        </p:nvSpPr>
        <p:spPr/>
        <p:txBody>
          <a:bodyPr rtlCol="0"/>
          <a:lstStyle/>
          <a:p>
            <a:r>
              <a:rPr lang="el-GR" smtClean="0"/>
              <a:t>Kλικ για επεξεργασία του τίτλου</a:t>
            </a:r>
            <a:endParaRPr lang="en-US"/>
          </a:p>
        </p:txBody>
      </p:sp>
      <p:sp>
        <p:nvSpPr>
          <p:cNvPr id="4" name="13 - Θέση ημερομηνίας"/>
          <p:cNvSpPr>
            <a:spLocks noGrp="1"/>
          </p:cNvSpPr>
          <p:nvPr>
            <p:ph type="dt" sz="half" idx="10"/>
          </p:nvPr>
        </p:nvSpPr>
        <p:spPr/>
        <p:txBody>
          <a:bodyPr/>
          <a:lstStyle>
            <a:lvl1pPr>
              <a:defRPr/>
            </a:lvl1pPr>
          </a:lstStyle>
          <a:p>
            <a:pPr>
              <a:defRPr/>
            </a:pPr>
            <a:fld id="{A3DD9BA1-D2CF-4513-A370-8902FEDBC6EA}" type="datetimeFigureOut">
              <a:rPr lang="el-GR"/>
              <a:pPr>
                <a:defRPr/>
              </a:pPr>
              <a:t>5/5/2015</a:t>
            </a:fld>
            <a:endParaRPr lang="el-GR" dirty="0"/>
          </a:p>
        </p:txBody>
      </p:sp>
      <p:sp>
        <p:nvSpPr>
          <p:cNvPr id="5" name="14 - Θέση αριθμού διαφάνειας"/>
          <p:cNvSpPr>
            <a:spLocks noGrp="1"/>
          </p:cNvSpPr>
          <p:nvPr>
            <p:ph type="sldNum" sz="quarter" idx="11"/>
          </p:nvPr>
        </p:nvSpPr>
        <p:spPr/>
        <p:txBody>
          <a:bodyPr/>
          <a:lstStyle>
            <a:lvl1pPr algn="ctr">
              <a:defRPr smtClean="0"/>
            </a:lvl1pPr>
          </a:lstStyle>
          <a:p>
            <a:pPr>
              <a:defRPr/>
            </a:pPr>
            <a:fld id="{06596C48-6182-4688-BD4E-BF3BD5FF71E2}" type="slidenum">
              <a:rPr lang="el-GR"/>
              <a:pPr>
                <a:defRPr/>
              </a:pPr>
              <a:t>‹#›</a:t>
            </a:fld>
            <a:endParaRPr lang="el-GR" dirty="0"/>
          </a:p>
        </p:txBody>
      </p:sp>
      <p:sp>
        <p:nvSpPr>
          <p:cNvPr id="6" name="15 - Θέση υποσέλιδου"/>
          <p:cNvSpPr>
            <a:spLocks noGrp="1"/>
          </p:cNvSpPr>
          <p:nvPr>
            <p:ph type="ftr" sz="quarter" idx="12"/>
          </p:nvPr>
        </p:nvSpPr>
        <p:spPr/>
        <p:txBody>
          <a:bodyPr/>
          <a:lstStyle>
            <a:lvl1pPr>
              <a:defRPr/>
            </a:lvl1pPr>
          </a:lstStyle>
          <a:p>
            <a:pPr>
              <a:defRPr/>
            </a:pPr>
            <a:endParaRPr lang="el-G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9" name="8 - Ψαλίδισμα και στρογγύλεμα μίας γωνίας του ορθογωνίου"/>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 Ορθογώνιο τρίγωνο"/>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 Τίτλος"/>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l-GR" smtClean="0"/>
              <a:t>Kλικ για επεξεργασία του τίτλου</a:t>
            </a:r>
            <a:endParaRPr kumimoji="0" lang="en-US"/>
          </a:p>
        </p:txBody>
      </p:sp>
      <p:sp>
        <p:nvSpPr>
          <p:cNvPr id="4" name="3 - Θέση κειμένου"/>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pPr>
              <a:defRPr/>
            </a:pPr>
            <a:fld id="{B015D414-6EE6-4122-A81B-AEE9FD1C642B}" type="datetimeFigureOut">
              <a:rPr lang="el-GR" smtClean="0"/>
              <a:pPr>
                <a:defRPr/>
              </a:pPr>
              <a:t>5/5/2015</a:t>
            </a:fld>
            <a:endParaRPr lang="el-GR" dirty="0"/>
          </a:p>
        </p:txBody>
      </p:sp>
      <p:sp>
        <p:nvSpPr>
          <p:cNvPr id="6" name="5 - Θέση υποσέλιδου"/>
          <p:cNvSpPr>
            <a:spLocks noGrp="1"/>
          </p:cNvSpPr>
          <p:nvPr>
            <p:ph type="ftr" sz="quarter" idx="11"/>
          </p:nvPr>
        </p:nvSpPr>
        <p:spPr/>
        <p:txBody>
          <a:bodyPr/>
          <a:lstStyle/>
          <a:p>
            <a:pPr>
              <a:defRPr/>
            </a:pPr>
            <a:endParaRPr lang="el-GR"/>
          </a:p>
        </p:txBody>
      </p:sp>
      <p:sp>
        <p:nvSpPr>
          <p:cNvPr id="7" name="6 - Θέση αριθμού διαφάνειας"/>
          <p:cNvSpPr>
            <a:spLocks noGrp="1"/>
          </p:cNvSpPr>
          <p:nvPr>
            <p:ph type="sldNum" sz="quarter" idx="12"/>
          </p:nvPr>
        </p:nvSpPr>
        <p:spPr>
          <a:xfrm>
            <a:off x="8077200" y="6356350"/>
            <a:ext cx="609600" cy="365125"/>
          </a:xfrm>
        </p:spPr>
        <p:txBody>
          <a:bodyPr/>
          <a:lstStyle/>
          <a:p>
            <a:pPr>
              <a:defRPr/>
            </a:pPr>
            <a:fld id="{1C8E6399-4EEB-4487-8673-E54B34FCC489}" type="slidenum">
              <a:rPr lang="el-GR" smtClean="0"/>
              <a:pPr>
                <a:defRPr/>
              </a:pPr>
              <a:t>‹#›</a:t>
            </a:fld>
            <a:endParaRPr lang="el-GR" dirty="0"/>
          </a:p>
        </p:txBody>
      </p:sp>
      <p:sp>
        <p:nvSpPr>
          <p:cNvPr id="3" name="2 - Θέση εικόνας"/>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10" name="9 - Ελεύθερη σχεδίαση"/>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 Ελεύθερη σχεδίαση"/>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pPr>
              <a:defRPr/>
            </a:pPr>
            <a:fld id="{59D1EA1C-7DC8-4078-A7E3-55B8B4EC3986}" type="datetimeFigureOut">
              <a:rPr lang="el-GR" smtClean="0"/>
              <a:pPr>
                <a:defRPr/>
              </a:pPr>
              <a:t>5/5/2015</a:t>
            </a:fld>
            <a:endParaRPr lang="el-GR" dirty="0"/>
          </a:p>
        </p:txBody>
      </p:sp>
      <p:sp>
        <p:nvSpPr>
          <p:cNvPr id="5" name="4 - Θέση υποσέλιδου"/>
          <p:cNvSpPr>
            <a:spLocks noGrp="1"/>
          </p:cNvSpPr>
          <p:nvPr>
            <p:ph type="ftr" sz="quarter" idx="11"/>
          </p:nvPr>
        </p:nvSpPr>
        <p:spPr/>
        <p:txBody>
          <a:bodyPr/>
          <a:lstStyle/>
          <a:p>
            <a:pPr>
              <a:defRPr/>
            </a:pPr>
            <a:endParaRPr lang="el-GR"/>
          </a:p>
        </p:txBody>
      </p:sp>
      <p:sp>
        <p:nvSpPr>
          <p:cNvPr id="6" name="5 - Θέση αριθμού διαφάνειας"/>
          <p:cNvSpPr>
            <a:spLocks noGrp="1"/>
          </p:cNvSpPr>
          <p:nvPr>
            <p:ph type="sldNum" sz="quarter" idx="12"/>
          </p:nvPr>
        </p:nvSpPr>
        <p:spPr/>
        <p:txBody>
          <a:bodyPr/>
          <a:lstStyle/>
          <a:p>
            <a:pPr>
              <a:defRPr/>
            </a:pPr>
            <a:fld id="{C9A583B2-AEA8-4266-B4B1-0B251C6A5883}" type="slidenum">
              <a:rPr lang="el-GR" smtClean="0"/>
              <a:pPr>
                <a:defRPr/>
              </a:pPr>
              <a:t>‹#›</a:t>
            </a:fld>
            <a:endParaRPr lang="el-GR"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914401"/>
            <a:ext cx="2057400" cy="5211763"/>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914401"/>
            <a:ext cx="6019800" cy="5211763"/>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pPr>
              <a:defRPr/>
            </a:pPr>
            <a:fld id="{5D6A050E-EDD2-41D7-A493-CD6B74739349}" type="datetimeFigureOut">
              <a:rPr lang="el-GR" smtClean="0"/>
              <a:pPr>
                <a:defRPr/>
              </a:pPr>
              <a:t>5/5/2015</a:t>
            </a:fld>
            <a:endParaRPr lang="el-GR" dirty="0"/>
          </a:p>
        </p:txBody>
      </p:sp>
      <p:sp>
        <p:nvSpPr>
          <p:cNvPr id="5" name="4 - Θέση υποσέλιδου"/>
          <p:cNvSpPr>
            <a:spLocks noGrp="1"/>
          </p:cNvSpPr>
          <p:nvPr>
            <p:ph type="ftr" sz="quarter" idx="11"/>
          </p:nvPr>
        </p:nvSpPr>
        <p:spPr/>
        <p:txBody>
          <a:bodyPr/>
          <a:lstStyle/>
          <a:p>
            <a:pPr>
              <a:defRPr/>
            </a:pPr>
            <a:endParaRPr lang="el-GR"/>
          </a:p>
        </p:txBody>
      </p:sp>
      <p:sp>
        <p:nvSpPr>
          <p:cNvPr id="6" name="5 - Θέση αριθμού διαφάνειας"/>
          <p:cNvSpPr>
            <a:spLocks noGrp="1"/>
          </p:cNvSpPr>
          <p:nvPr>
            <p:ph type="sldNum" sz="quarter" idx="12"/>
          </p:nvPr>
        </p:nvSpPr>
        <p:spPr/>
        <p:txBody>
          <a:bodyPr/>
          <a:lstStyle/>
          <a:p>
            <a:pPr>
              <a:defRPr/>
            </a:pPr>
            <a:fld id="{D6715749-7CC6-4297-82E0-897A0298FF52}" type="slidenum">
              <a:rPr lang="el-GR" smtClean="0"/>
              <a:pPr>
                <a:defRPr/>
              </a:pPr>
              <a:t>‹#›</a:t>
            </a:fld>
            <a:endParaRPr lang="el-GR"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cSld name="Τίτλος, Αντικείμενο και 2 Αντικεί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quarter" idx="2"/>
          </p:nvPr>
        </p:nvSpPr>
        <p:spPr>
          <a:xfrm>
            <a:off x="4648200" y="1600200"/>
            <a:ext cx="4038600" cy="2185988"/>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περιεχομένου"/>
          <p:cNvSpPr>
            <a:spLocks noGrp="1"/>
          </p:cNvSpPr>
          <p:nvPr>
            <p:ph sz="quarter" idx="3"/>
          </p:nvPr>
        </p:nvSpPr>
        <p:spPr>
          <a:xfrm>
            <a:off x="4648200" y="3938588"/>
            <a:ext cx="4038600" cy="218757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ημερομηνίας"/>
          <p:cNvSpPr>
            <a:spLocks noGrp="1"/>
          </p:cNvSpPr>
          <p:nvPr>
            <p:ph type="dt" sz="half" idx="10"/>
          </p:nvPr>
        </p:nvSpPr>
        <p:spPr>
          <a:xfrm>
            <a:off x="457200" y="6245225"/>
            <a:ext cx="2133600" cy="476250"/>
          </a:xfrm>
        </p:spPr>
        <p:txBody>
          <a:bodyPr/>
          <a:lstStyle>
            <a:lvl1pPr>
              <a:defRPr/>
            </a:lvl1pPr>
          </a:lstStyle>
          <a:p>
            <a:endParaRPr lang="el-GR"/>
          </a:p>
        </p:txBody>
      </p:sp>
      <p:sp>
        <p:nvSpPr>
          <p:cNvPr id="7" name="6 - Θέση υποσέλιδου"/>
          <p:cNvSpPr>
            <a:spLocks noGrp="1"/>
          </p:cNvSpPr>
          <p:nvPr>
            <p:ph type="ftr" sz="quarter" idx="11"/>
          </p:nvPr>
        </p:nvSpPr>
        <p:spPr>
          <a:xfrm>
            <a:off x="3124200" y="6245225"/>
            <a:ext cx="2895600" cy="476250"/>
          </a:xfrm>
        </p:spPr>
        <p:txBody>
          <a:bodyPr/>
          <a:lstStyle>
            <a:lvl1pPr>
              <a:defRPr/>
            </a:lvl1pPr>
          </a:lstStyle>
          <a:p>
            <a:endParaRPr lang="el-GR"/>
          </a:p>
        </p:txBody>
      </p:sp>
      <p:sp>
        <p:nvSpPr>
          <p:cNvPr id="8" name="7 - Θέση αριθμού διαφάνειας"/>
          <p:cNvSpPr>
            <a:spLocks noGrp="1"/>
          </p:cNvSpPr>
          <p:nvPr>
            <p:ph type="sldNum" sz="quarter" idx="12"/>
          </p:nvPr>
        </p:nvSpPr>
        <p:spPr>
          <a:xfrm>
            <a:off x="6553200" y="6245225"/>
            <a:ext cx="2133600" cy="476250"/>
          </a:xfrm>
        </p:spPr>
        <p:txBody>
          <a:bodyPr/>
          <a:lstStyle>
            <a:lvl1pPr>
              <a:defRPr/>
            </a:lvl1pPr>
          </a:lstStyle>
          <a:p>
            <a:fld id="{32586D26-2EF1-49D5-8D31-C01C69B7A2A8}" type="slidenum">
              <a:rPr lang="el-GR"/>
              <a:pPr/>
              <a:t>‹#›</a:t>
            </a:fld>
            <a:endParaRPr lang="el-G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OverObj">
  <p:cSld name="Τίτλος και Κείμενο επάνω από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p:spPr>
        <p:txBody>
          <a:bodyPr/>
          <a:lstStyle/>
          <a:p>
            <a:r>
              <a:rPr lang="el-GR" smtClean="0"/>
              <a:t>Kλικ για επεξεργασία του τίτλου</a:t>
            </a:r>
            <a:endParaRPr lang="el-GR"/>
          </a:p>
        </p:txBody>
      </p:sp>
      <p:sp>
        <p:nvSpPr>
          <p:cNvPr id="3" name="2 - Θέση κειμένου"/>
          <p:cNvSpPr>
            <a:spLocks noGrp="1"/>
          </p:cNvSpPr>
          <p:nvPr>
            <p:ph type="body" sz="half" idx="1"/>
          </p:nvPr>
        </p:nvSpPr>
        <p:spPr>
          <a:xfrm>
            <a:off x="457200" y="1600200"/>
            <a:ext cx="8229600" cy="2185988"/>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57200" y="3938588"/>
            <a:ext cx="8229600" cy="2187575"/>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a:xfrm>
            <a:off x="457200" y="6245225"/>
            <a:ext cx="2133600" cy="476250"/>
          </a:xfrm>
        </p:spPr>
        <p:txBody>
          <a:bodyPr/>
          <a:lstStyle>
            <a:lvl1pPr>
              <a:defRPr/>
            </a:lvl1pPr>
          </a:lstStyle>
          <a:p>
            <a:endParaRPr lang="el-GR"/>
          </a:p>
        </p:txBody>
      </p:sp>
      <p:sp>
        <p:nvSpPr>
          <p:cNvPr id="6" name="5 - Θέση υποσέλιδου"/>
          <p:cNvSpPr>
            <a:spLocks noGrp="1"/>
          </p:cNvSpPr>
          <p:nvPr>
            <p:ph type="ftr" sz="quarter" idx="11"/>
          </p:nvPr>
        </p:nvSpPr>
        <p:spPr>
          <a:xfrm>
            <a:off x="3124200" y="6245225"/>
            <a:ext cx="2895600" cy="476250"/>
          </a:xfrm>
        </p:spPr>
        <p:txBody>
          <a:bodyPr/>
          <a:lstStyle>
            <a:lvl1pPr>
              <a:defRPr/>
            </a:lvl1pPr>
          </a:lstStyle>
          <a:p>
            <a:endParaRPr lang="el-GR"/>
          </a:p>
        </p:txBody>
      </p:sp>
      <p:sp>
        <p:nvSpPr>
          <p:cNvPr id="7" name="6 - Θέση αριθμού διαφάνειας"/>
          <p:cNvSpPr>
            <a:spLocks noGrp="1"/>
          </p:cNvSpPr>
          <p:nvPr>
            <p:ph type="sldNum" sz="quarter" idx="12"/>
          </p:nvPr>
        </p:nvSpPr>
        <p:spPr>
          <a:xfrm>
            <a:off x="6553200" y="6245225"/>
            <a:ext cx="2133600" cy="476250"/>
          </a:xfrm>
        </p:spPr>
        <p:txBody>
          <a:bodyPr/>
          <a:lstStyle>
            <a:lvl1pPr>
              <a:defRPr/>
            </a:lvl1pPr>
          </a:lstStyle>
          <a:p>
            <a:fld id="{5BF2239B-7A83-4D31-A668-EA24EBCB3EE7}" type="slidenum">
              <a:rPr lang="el-G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cxnSp>
        <p:nvCxnSpPr>
          <p:cNvPr id="4" name="3 - Ευθεία γραμμή σύνδεσης"/>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1 - Τίτλος"/>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l-GR" smtClean="0"/>
              <a:t>Kλικ για επεξεργασία του τίτλου</a:t>
            </a:r>
            <a:endParaRPr lang="en-US"/>
          </a:p>
        </p:txBody>
      </p:sp>
      <p:sp>
        <p:nvSpPr>
          <p:cNvPr id="3" name="2 - Θέση κειμένου"/>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l-GR" smtClean="0"/>
              <a:t>Kλικ για επεξεργασία των στυλ του υποδείγματος</a:t>
            </a:r>
          </a:p>
        </p:txBody>
      </p:sp>
      <p:sp>
        <p:nvSpPr>
          <p:cNvPr id="5" name="3 - Θέση ημερομηνίας"/>
          <p:cNvSpPr>
            <a:spLocks noGrp="1"/>
          </p:cNvSpPr>
          <p:nvPr>
            <p:ph type="dt" sz="half" idx="10"/>
          </p:nvPr>
        </p:nvSpPr>
        <p:spPr/>
        <p:txBody>
          <a:bodyPr/>
          <a:lstStyle>
            <a:lvl1pPr>
              <a:defRPr/>
            </a:lvl1pPr>
          </a:lstStyle>
          <a:p>
            <a:pPr>
              <a:defRPr/>
            </a:pPr>
            <a:fld id="{E1362D3C-1ADE-4320-8866-72537E322B8C}" type="datetimeFigureOut">
              <a:rPr lang="el-GR"/>
              <a:pPr>
                <a:defRPr/>
              </a:pPr>
              <a:t>5/5/2015</a:t>
            </a:fld>
            <a:endParaRPr lang="el-GR" dirty="0"/>
          </a:p>
        </p:txBody>
      </p:sp>
      <p:sp>
        <p:nvSpPr>
          <p:cNvPr id="6" name="4 - Θέση υποσέλιδου"/>
          <p:cNvSpPr>
            <a:spLocks noGrp="1"/>
          </p:cNvSpPr>
          <p:nvPr>
            <p:ph type="ftr" sz="quarter" idx="11"/>
          </p:nvPr>
        </p:nvSpPr>
        <p:spPr/>
        <p:txBody>
          <a:bodyPr/>
          <a:lstStyle>
            <a:lvl1pPr>
              <a:defRPr/>
            </a:lvl1pPr>
          </a:lstStyle>
          <a:p>
            <a:pPr>
              <a:defRPr/>
            </a:pPr>
            <a:endParaRPr lang="el-GR"/>
          </a:p>
        </p:txBody>
      </p:sp>
      <p:sp>
        <p:nvSpPr>
          <p:cNvPr id="7" name="5 - Θέση αριθμού διαφάνειας"/>
          <p:cNvSpPr>
            <a:spLocks noGrp="1"/>
          </p:cNvSpPr>
          <p:nvPr>
            <p:ph type="sldNum" sz="quarter" idx="12"/>
          </p:nvPr>
        </p:nvSpPr>
        <p:spPr/>
        <p:txBody>
          <a:bodyPr/>
          <a:lstStyle>
            <a:lvl1pPr>
              <a:defRPr/>
            </a:lvl1pPr>
          </a:lstStyle>
          <a:p>
            <a:pPr>
              <a:defRPr/>
            </a:pPr>
            <a:fld id="{5E621509-3226-4AF3-A0F0-9952267DB881}" type="slidenum">
              <a:rPr lang="el-GR"/>
              <a:pPr>
                <a:defRPr/>
              </a:pPr>
              <a:t>‹#›</a:t>
            </a:fld>
            <a:endParaRPr lang="el-G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11" name="10 - Θέση περιεχομένου"/>
          <p:cNvSpPr>
            <a:spLocks noGrp="1"/>
          </p:cNvSpPr>
          <p:nvPr>
            <p:ph sz="half" idx="1"/>
          </p:nvPr>
        </p:nvSpPr>
        <p:spPr>
          <a:xfrm>
            <a:off x="457200" y="1524000"/>
            <a:ext cx="4059936" cy="45720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3" name="12 - Θέση περιεχομένου"/>
          <p:cNvSpPr>
            <a:spLocks noGrp="1"/>
          </p:cNvSpPr>
          <p:nvPr>
            <p:ph sz="half" idx="2"/>
          </p:nvPr>
        </p:nvSpPr>
        <p:spPr>
          <a:xfrm>
            <a:off x="4648200" y="1524000"/>
            <a:ext cx="4059936" cy="45720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4 - Θέση ημερομηνίας"/>
          <p:cNvSpPr>
            <a:spLocks noGrp="1"/>
          </p:cNvSpPr>
          <p:nvPr>
            <p:ph type="dt" sz="half" idx="10"/>
          </p:nvPr>
        </p:nvSpPr>
        <p:spPr/>
        <p:txBody>
          <a:bodyPr/>
          <a:lstStyle>
            <a:lvl1pPr>
              <a:defRPr/>
            </a:lvl1pPr>
          </a:lstStyle>
          <a:p>
            <a:pPr>
              <a:defRPr/>
            </a:pPr>
            <a:fld id="{87D60529-1FCD-4DEA-91FD-FA1BFD8E0216}" type="datetimeFigureOut">
              <a:rPr lang="el-GR"/>
              <a:pPr>
                <a:defRPr/>
              </a:pPr>
              <a:t>5/5/2015</a:t>
            </a:fld>
            <a:endParaRPr lang="el-GR" dirty="0"/>
          </a:p>
        </p:txBody>
      </p:sp>
      <p:sp>
        <p:nvSpPr>
          <p:cNvPr id="6" name="5 - Θέση υποσέλιδου"/>
          <p:cNvSpPr>
            <a:spLocks noGrp="1"/>
          </p:cNvSpPr>
          <p:nvPr>
            <p:ph type="ftr" sz="quarter" idx="11"/>
          </p:nvPr>
        </p:nvSpPr>
        <p:spPr/>
        <p:txBody>
          <a:bodyPr/>
          <a:lstStyle>
            <a:lvl1pPr>
              <a:defRPr/>
            </a:lvl1pPr>
          </a:lstStyle>
          <a:p>
            <a:pPr>
              <a:defRPr/>
            </a:pPr>
            <a:endParaRPr lang="el-GR"/>
          </a:p>
        </p:txBody>
      </p:sp>
      <p:sp>
        <p:nvSpPr>
          <p:cNvPr id="7" name="6 - Θέση αριθμού διαφάνειας"/>
          <p:cNvSpPr>
            <a:spLocks noGrp="1"/>
          </p:cNvSpPr>
          <p:nvPr>
            <p:ph type="sldNum" sz="quarter" idx="12"/>
          </p:nvPr>
        </p:nvSpPr>
        <p:spPr/>
        <p:txBody>
          <a:bodyPr/>
          <a:lstStyle>
            <a:lvl1pPr>
              <a:defRPr/>
            </a:lvl1pPr>
          </a:lstStyle>
          <a:p>
            <a:pPr>
              <a:defRPr/>
            </a:pPr>
            <a:fld id="{2257726C-A852-4562-8034-D3D4CF4B36C6}" type="slidenum">
              <a:rPr lang="el-GR"/>
              <a:pPr>
                <a:defRPr/>
              </a:pPr>
              <a:t>‹#›</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cxnSp>
        <p:nvCxnSpPr>
          <p:cNvPr id="7" name="9 - Ευθεία γραμμή σύνδεσης"/>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16 - Ευθεία γραμμή σύνδεσης"/>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2 - Θέση κειμένου"/>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l-GR" smtClean="0"/>
              <a:t>Kλικ για επεξεργασία των στυλ του υποδείγματος</a:t>
            </a:r>
          </a:p>
        </p:txBody>
      </p:sp>
      <p:sp>
        <p:nvSpPr>
          <p:cNvPr id="32" name="31 - Θέση περιεχομένου"/>
          <p:cNvSpPr>
            <a:spLocks noGrp="1"/>
          </p:cNvSpPr>
          <p:nvPr>
            <p:ph sz="half" idx="2"/>
          </p:nvPr>
        </p:nvSpPr>
        <p:spPr>
          <a:xfrm>
            <a:off x="457200" y="2201896"/>
            <a:ext cx="4038600" cy="3913632"/>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34" name="33 - Θέση περιεχομένου"/>
          <p:cNvSpPr>
            <a:spLocks noGrp="1"/>
          </p:cNvSpPr>
          <p:nvPr>
            <p:ph sz="quarter" idx="4"/>
          </p:nvPr>
        </p:nvSpPr>
        <p:spPr>
          <a:xfrm>
            <a:off x="4649788" y="2201896"/>
            <a:ext cx="4038600" cy="3913632"/>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2" name="1 - Τίτλος"/>
          <p:cNvSpPr>
            <a:spLocks noGrp="1"/>
          </p:cNvSpPr>
          <p:nvPr>
            <p:ph type="title"/>
          </p:nvPr>
        </p:nvSpPr>
        <p:spPr>
          <a:xfrm>
            <a:off x="457200" y="155448"/>
            <a:ext cx="8229600" cy="1143000"/>
          </a:xfrm>
        </p:spPr>
        <p:txBody>
          <a:bodyPr/>
          <a:lstStyle>
            <a:lvl1pPr>
              <a:defRPr/>
            </a:lvl1pPr>
          </a:lstStyle>
          <a:p>
            <a:r>
              <a:rPr lang="el-GR" smtClean="0"/>
              <a:t>Kλικ για επεξεργασία του τίτλου</a:t>
            </a:r>
            <a:endParaRPr lang="en-US"/>
          </a:p>
        </p:txBody>
      </p:sp>
      <p:sp>
        <p:nvSpPr>
          <p:cNvPr id="12" name="11 - Θέση κειμένου"/>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l-GR" smtClean="0"/>
              <a:t>Kλικ για επεξεργασία των στυλ του υποδείγματος</a:t>
            </a:r>
          </a:p>
        </p:txBody>
      </p:sp>
      <p:sp>
        <p:nvSpPr>
          <p:cNvPr id="9" name="8 - Θέση αριθμού διαφάνειας"/>
          <p:cNvSpPr>
            <a:spLocks noGrp="1"/>
          </p:cNvSpPr>
          <p:nvPr>
            <p:ph type="sldNum" sz="quarter" idx="10"/>
          </p:nvPr>
        </p:nvSpPr>
        <p:spPr/>
        <p:txBody>
          <a:bodyPr/>
          <a:lstStyle>
            <a:lvl1pPr>
              <a:defRPr/>
            </a:lvl1pPr>
          </a:lstStyle>
          <a:p>
            <a:pPr>
              <a:defRPr/>
            </a:pPr>
            <a:fld id="{24B012FC-475E-4730-A8CE-35440206D195}" type="slidenum">
              <a:rPr lang="el-GR"/>
              <a:pPr>
                <a:defRPr/>
              </a:pPr>
              <a:t>‹#›</a:t>
            </a:fld>
            <a:endParaRPr lang="el-GR" dirty="0"/>
          </a:p>
        </p:txBody>
      </p:sp>
      <p:sp>
        <p:nvSpPr>
          <p:cNvPr id="10" name="7 - Θέση υποσέλιδου"/>
          <p:cNvSpPr>
            <a:spLocks noGrp="1"/>
          </p:cNvSpPr>
          <p:nvPr>
            <p:ph type="ftr" sz="quarter" idx="11"/>
          </p:nvPr>
        </p:nvSpPr>
        <p:spPr/>
        <p:txBody>
          <a:bodyPr/>
          <a:lstStyle>
            <a:lvl1pPr>
              <a:defRPr/>
            </a:lvl1pPr>
          </a:lstStyle>
          <a:p>
            <a:pPr>
              <a:defRPr/>
            </a:pPr>
            <a:endParaRPr lang="el-GR"/>
          </a:p>
        </p:txBody>
      </p:sp>
      <p:sp>
        <p:nvSpPr>
          <p:cNvPr id="11" name="6 - Θέση ημερομηνίας"/>
          <p:cNvSpPr>
            <a:spLocks noGrp="1"/>
          </p:cNvSpPr>
          <p:nvPr>
            <p:ph type="dt" sz="half" idx="12"/>
          </p:nvPr>
        </p:nvSpPr>
        <p:spPr/>
        <p:txBody>
          <a:bodyPr/>
          <a:lstStyle>
            <a:lvl1pPr>
              <a:defRPr/>
            </a:lvl1pPr>
          </a:lstStyle>
          <a:p>
            <a:pPr>
              <a:defRPr/>
            </a:pPr>
            <a:fld id="{89B4C3D1-DDF5-40DF-A91A-35F052012A14}" type="datetimeFigureOut">
              <a:rPr lang="el-GR"/>
              <a:pPr>
                <a:defRPr/>
              </a:pPr>
              <a:t>5/5/2015</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3" name="2 - Θέση ημερομηνίας"/>
          <p:cNvSpPr>
            <a:spLocks noGrp="1"/>
          </p:cNvSpPr>
          <p:nvPr>
            <p:ph type="dt" sz="half" idx="10"/>
          </p:nvPr>
        </p:nvSpPr>
        <p:spPr/>
        <p:txBody>
          <a:bodyPr/>
          <a:lstStyle>
            <a:lvl1pPr>
              <a:defRPr/>
            </a:lvl1pPr>
          </a:lstStyle>
          <a:p>
            <a:pPr>
              <a:defRPr/>
            </a:pPr>
            <a:fld id="{1FDD20E9-8352-479F-863F-0EF609530F98}" type="datetimeFigureOut">
              <a:rPr lang="el-GR"/>
              <a:pPr>
                <a:defRPr/>
              </a:pPr>
              <a:t>5/5/2015</a:t>
            </a:fld>
            <a:endParaRPr lang="el-GR" dirty="0"/>
          </a:p>
        </p:txBody>
      </p:sp>
      <p:sp>
        <p:nvSpPr>
          <p:cNvPr id="4" name="3 - Θέση υποσέλιδου"/>
          <p:cNvSpPr>
            <a:spLocks noGrp="1"/>
          </p:cNvSpPr>
          <p:nvPr>
            <p:ph type="ftr" sz="quarter" idx="11"/>
          </p:nvPr>
        </p:nvSpPr>
        <p:spPr/>
        <p:txBody>
          <a:bodyPr/>
          <a:lstStyle>
            <a:lvl1pPr>
              <a:defRPr/>
            </a:lvl1pPr>
          </a:lstStyle>
          <a:p>
            <a:pPr>
              <a:defRPr/>
            </a:pPr>
            <a:endParaRPr lang="el-GR"/>
          </a:p>
        </p:txBody>
      </p:sp>
      <p:sp>
        <p:nvSpPr>
          <p:cNvPr id="5" name="4 - Θέση αριθμού διαφάνειας"/>
          <p:cNvSpPr>
            <a:spLocks noGrp="1"/>
          </p:cNvSpPr>
          <p:nvPr>
            <p:ph type="sldNum" sz="quarter" idx="12"/>
          </p:nvPr>
        </p:nvSpPr>
        <p:spPr/>
        <p:txBody>
          <a:bodyPr/>
          <a:lstStyle>
            <a:lvl1pPr>
              <a:defRPr/>
            </a:lvl1pPr>
          </a:lstStyle>
          <a:p>
            <a:pPr>
              <a:defRPr/>
            </a:pPr>
            <a:fld id="{5EAED3AE-F422-4C68-9012-D4FB019A7463}" type="slidenum">
              <a:rPr lang="el-GR"/>
              <a:pPr>
                <a:defRPr/>
              </a:pPr>
              <a:t>‹#›</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lvl1pPr>
              <a:defRPr/>
            </a:lvl1pPr>
          </a:lstStyle>
          <a:p>
            <a:pPr>
              <a:defRPr/>
            </a:pPr>
            <a:fld id="{1CCC30EA-F373-4F9A-B231-C71ABA4CE6DD}" type="datetimeFigureOut">
              <a:rPr lang="el-GR"/>
              <a:pPr>
                <a:defRPr/>
              </a:pPr>
              <a:t>5/5/2015</a:t>
            </a:fld>
            <a:endParaRPr lang="el-GR" dirty="0"/>
          </a:p>
        </p:txBody>
      </p:sp>
      <p:sp>
        <p:nvSpPr>
          <p:cNvPr id="3" name="2 - Θέση υποσέλιδου"/>
          <p:cNvSpPr>
            <a:spLocks noGrp="1"/>
          </p:cNvSpPr>
          <p:nvPr>
            <p:ph type="ftr" sz="quarter" idx="11"/>
          </p:nvPr>
        </p:nvSpPr>
        <p:spPr/>
        <p:txBody>
          <a:bodyPr/>
          <a:lstStyle>
            <a:lvl1pPr>
              <a:defRPr/>
            </a:lvl1pPr>
          </a:lstStyle>
          <a:p>
            <a:pPr>
              <a:defRPr/>
            </a:pPr>
            <a:endParaRPr lang="el-GR"/>
          </a:p>
        </p:txBody>
      </p:sp>
      <p:sp>
        <p:nvSpPr>
          <p:cNvPr id="4" name="3 - Θέση αριθμού διαφάνειας"/>
          <p:cNvSpPr>
            <a:spLocks noGrp="1"/>
          </p:cNvSpPr>
          <p:nvPr>
            <p:ph type="sldNum" sz="quarter" idx="12"/>
          </p:nvPr>
        </p:nvSpPr>
        <p:spPr/>
        <p:txBody>
          <a:bodyPr/>
          <a:lstStyle>
            <a:lvl1pPr>
              <a:defRPr/>
            </a:lvl1pPr>
          </a:lstStyle>
          <a:p>
            <a:pPr>
              <a:defRPr/>
            </a:pPr>
            <a:fld id="{7B95A441-D434-4451-87A1-E37FB95FD347}" type="slidenum">
              <a:rPr lang="el-GR"/>
              <a:pPr>
                <a:defRPr/>
              </a:pPr>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9" name="28 - Θέση περιεχομένου"/>
          <p:cNvSpPr>
            <a:spLocks noGrp="1"/>
          </p:cNvSpPr>
          <p:nvPr>
            <p:ph sz="quarter" idx="1"/>
          </p:nvPr>
        </p:nvSpPr>
        <p:spPr>
          <a:xfrm>
            <a:off x="457200" y="457200"/>
            <a:ext cx="6248400" cy="57150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3" name="2 - Θέση κειμένου"/>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l-GR" smtClean="0"/>
              <a:t>Kλικ για επεξεργασία των στυλ του υποδείγματος</a:t>
            </a:r>
          </a:p>
        </p:txBody>
      </p:sp>
      <p:sp>
        <p:nvSpPr>
          <p:cNvPr id="31" name="30 - Τίτλος"/>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l-GR" smtClean="0"/>
              <a:t>Kλικ για επεξεργασία του τίτλου</a:t>
            </a:r>
            <a:endParaRPr lang="en-US"/>
          </a:p>
        </p:txBody>
      </p:sp>
      <p:sp>
        <p:nvSpPr>
          <p:cNvPr id="5" name="7 - Θέση ημερομηνίας"/>
          <p:cNvSpPr>
            <a:spLocks noGrp="1"/>
          </p:cNvSpPr>
          <p:nvPr>
            <p:ph type="dt" sz="half" idx="10"/>
          </p:nvPr>
        </p:nvSpPr>
        <p:spPr/>
        <p:txBody>
          <a:bodyPr/>
          <a:lstStyle>
            <a:lvl1pPr>
              <a:defRPr/>
            </a:lvl1pPr>
          </a:lstStyle>
          <a:p>
            <a:pPr>
              <a:defRPr/>
            </a:pPr>
            <a:fld id="{384F0592-1BC8-49B5-98BE-694AA8C30401}" type="datetimeFigureOut">
              <a:rPr lang="el-GR"/>
              <a:pPr>
                <a:defRPr/>
              </a:pPr>
              <a:t>5/5/2015</a:t>
            </a:fld>
            <a:endParaRPr lang="el-GR" dirty="0"/>
          </a:p>
        </p:txBody>
      </p:sp>
      <p:sp>
        <p:nvSpPr>
          <p:cNvPr id="6" name="8 - Θέση αριθμού διαφάνειας"/>
          <p:cNvSpPr>
            <a:spLocks noGrp="1"/>
          </p:cNvSpPr>
          <p:nvPr>
            <p:ph type="sldNum" sz="quarter" idx="11"/>
          </p:nvPr>
        </p:nvSpPr>
        <p:spPr/>
        <p:txBody>
          <a:bodyPr/>
          <a:lstStyle>
            <a:lvl1pPr>
              <a:defRPr/>
            </a:lvl1pPr>
          </a:lstStyle>
          <a:p>
            <a:pPr>
              <a:defRPr/>
            </a:pPr>
            <a:fld id="{B6648F44-DA4C-4B1F-970C-1CBE7612E67D}" type="slidenum">
              <a:rPr lang="el-GR"/>
              <a:pPr>
                <a:defRPr/>
              </a:pPr>
              <a:t>‹#›</a:t>
            </a:fld>
            <a:endParaRPr lang="el-GR" dirty="0"/>
          </a:p>
        </p:txBody>
      </p:sp>
      <p:sp>
        <p:nvSpPr>
          <p:cNvPr id="7" name="9 - Θέση υποσέλιδου"/>
          <p:cNvSpPr>
            <a:spLocks noGrp="1"/>
          </p:cNvSpPr>
          <p:nvPr>
            <p:ph type="ftr" sz="quarter" idx="12"/>
          </p:nvPr>
        </p:nvSpPr>
        <p:spPr/>
        <p:txBody>
          <a:bodyPr/>
          <a:lstStyle>
            <a:lvl1pPr>
              <a:defRPr/>
            </a:lvl1pPr>
          </a:lstStyle>
          <a:p>
            <a:pPr>
              <a:defRPr/>
            </a:pPr>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l-GR" smtClean="0"/>
              <a:t>Kλικ για επεξεργασία του τίτλου</a:t>
            </a:r>
            <a:endParaRPr lang="en-US"/>
          </a:p>
        </p:txBody>
      </p:sp>
      <p:sp>
        <p:nvSpPr>
          <p:cNvPr id="3" name="2 - Θέση εικόνας"/>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l-GR" noProof="0" dirty="0" smtClean="0"/>
              <a:t>Κάντε κλικ στο εικονίδιο για να προσθέσετε μια εικόνα</a:t>
            </a:r>
            <a:endParaRPr lang="en-US" noProof="0" dirty="0"/>
          </a:p>
        </p:txBody>
      </p:sp>
      <p:sp>
        <p:nvSpPr>
          <p:cNvPr id="4" name="3 - Θέση κειμένου"/>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l-GR" smtClean="0"/>
              <a:t>Kλικ για επεξεργασία των στυλ του υποδείγματος</a:t>
            </a:r>
          </a:p>
        </p:txBody>
      </p:sp>
      <p:sp>
        <p:nvSpPr>
          <p:cNvPr id="5" name="7 - Θέση ημερομηνίας"/>
          <p:cNvSpPr>
            <a:spLocks noGrp="1"/>
          </p:cNvSpPr>
          <p:nvPr>
            <p:ph type="dt" sz="half" idx="10"/>
          </p:nvPr>
        </p:nvSpPr>
        <p:spPr/>
        <p:txBody>
          <a:bodyPr/>
          <a:lstStyle>
            <a:lvl1pPr>
              <a:defRPr/>
            </a:lvl1pPr>
          </a:lstStyle>
          <a:p>
            <a:pPr>
              <a:defRPr/>
            </a:pPr>
            <a:fld id="{B015D414-6EE6-4122-A81B-AEE9FD1C642B}" type="datetimeFigureOut">
              <a:rPr lang="el-GR"/>
              <a:pPr>
                <a:defRPr/>
              </a:pPr>
              <a:t>5/5/2015</a:t>
            </a:fld>
            <a:endParaRPr lang="el-GR" dirty="0"/>
          </a:p>
        </p:txBody>
      </p:sp>
      <p:sp>
        <p:nvSpPr>
          <p:cNvPr id="6" name="8 - Θέση αριθμού διαφάνειας"/>
          <p:cNvSpPr>
            <a:spLocks noGrp="1"/>
          </p:cNvSpPr>
          <p:nvPr>
            <p:ph type="sldNum" sz="quarter" idx="11"/>
          </p:nvPr>
        </p:nvSpPr>
        <p:spPr/>
        <p:txBody>
          <a:bodyPr/>
          <a:lstStyle>
            <a:lvl1pPr>
              <a:defRPr/>
            </a:lvl1pPr>
          </a:lstStyle>
          <a:p>
            <a:pPr>
              <a:defRPr/>
            </a:pPr>
            <a:fld id="{1C8E6399-4EEB-4487-8673-E54B34FCC489}" type="slidenum">
              <a:rPr lang="el-GR"/>
              <a:pPr>
                <a:defRPr/>
              </a:pPr>
              <a:t>‹#›</a:t>
            </a:fld>
            <a:endParaRPr lang="el-GR" dirty="0"/>
          </a:p>
        </p:txBody>
      </p:sp>
      <p:sp>
        <p:nvSpPr>
          <p:cNvPr id="7" name="9 - Θέση υποσέλιδου"/>
          <p:cNvSpPr>
            <a:spLocks noGrp="1"/>
          </p:cNvSpPr>
          <p:nvPr>
            <p:ph type="ftr" sz="quarter" idx="12"/>
          </p:nvPr>
        </p:nvSpPr>
        <p:spPr/>
        <p:txBody>
          <a:bodyPr/>
          <a:lstStyle>
            <a:lvl1pPr>
              <a:defRPr/>
            </a:lvl1pPr>
          </a:lstStyle>
          <a:p>
            <a:pPr>
              <a:defRPr/>
            </a:pPr>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8 - Θέση κειμένου"/>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smtClean="0"/>
          </a:p>
        </p:txBody>
      </p:sp>
      <p:sp>
        <p:nvSpPr>
          <p:cNvPr id="24" name="23 - Θέση ημερομηνίας"/>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defRPr>
            </a:lvl1pPr>
          </a:lstStyle>
          <a:p>
            <a:pPr>
              <a:defRPr/>
            </a:pPr>
            <a:fld id="{42140D47-2B19-432B-B4EE-A59E937CE40F}" type="datetimeFigureOut">
              <a:rPr lang="el-GR"/>
              <a:pPr>
                <a:defRPr/>
              </a:pPr>
              <a:t>5/5/2015</a:t>
            </a:fld>
            <a:endParaRPr lang="el-GR" dirty="0"/>
          </a:p>
        </p:txBody>
      </p:sp>
      <p:sp>
        <p:nvSpPr>
          <p:cNvPr id="10" name="9 - Θέση υποσέλιδου"/>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dirty="0">
                <a:solidFill>
                  <a:schemeClr val="tx2"/>
                </a:solidFill>
                <a:latin typeface="+mn-lt"/>
              </a:defRPr>
            </a:lvl1pPr>
          </a:lstStyle>
          <a:p>
            <a:pPr>
              <a:defRPr/>
            </a:pPr>
            <a:endParaRPr lang="el-GR"/>
          </a:p>
        </p:txBody>
      </p:sp>
      <p:sp>
        <p:nvSpPr>
          <p:cNvPr id="22" name="21 - Θέση αριθμού διαφάνειας"/>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defRPr>
            </a:lvl1pPr>
          </a:lstStyle>
          <a:p>
            <a:pPr>
              <a:defRPr/>
            </a:pPr>
            <a:fld id="{16E51329-084B-4158-99CA-D720470D7E27}" type="slidenum">
              <a:rPr lang="el-GR"/>
              <a:pPr>
                <a:defRPr/>
              </a:pPr>
              <a:t>‹#›</a:t>
            </a:fld>
            <a:endParaRPr lang="el-GR" dirty="0"/>
          </a:p>
        </p:txBody>
      </p:sp>
      <p:sp>
        <p:nvSpPr>
          <p:cNvPr id="5" name="4 - Θέση τίτλου"/>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l-GR" smtClean="0"/>
              <a:t>Kλικ για επεξεργασία του τίτλου</a:t>
            </a:r>
            <a:endParaRPr lang="en-US"/>
          </a:p>
        </p:txBody>
      </p:sp>
    </p:spTree>
  </p:cSld>
  <p:clrMap bg1="dk1" tx1="lt1" bg2="dk2" tx2="lt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 Ελεύθερη σχεδίαση"/>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 Ελεύθερη σχεδίαση"/>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 Θέση τίτλου"/>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l-GR" smtClean="0"/>
              <a:t>Kλικ για επεξεργασία του τίτλου</a:t>
            </a:r>
            <a:endParaRPr kumimoji="0" lang="en-US"/>
          </a:p>
        </p:txBody>
      </p:sp>
      <p:sp>
        <p:nvSpPr>
          <p:cNvPr id="30" name="29 - Θέση κειμένου"/>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0" name="9 - Θέση ημερομηνίας"/>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42140D47-2B19-432B-B4EE-A59E937CE40F}" type="datetimeFigureOut">
              <a:rPr lang="el-GR" smtClean="0"/>
              <a:pPr>
                <a:defRPr/>
              </a:pPr>
              <a:t>5/5/2015</a:t>
            </a:fld>
            <a:endParaRPr lang="el-GR" dirty="0"/>
          </a:p>
        </p:txBody>
      </p:sp>
      <p:sp>
        <p:nvSpPr>
          <p:cNvPr id="22" name="21 - Θέση υποσέλιδου"/>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l-GR"/>
          </a:p>
        </p:txBody>
      </p:sp>
      <p:sp>
        <p:nvSpPr>
          <p:cNvPr id="18" name="17 - Θέση αριθμού διαφάνειας"/>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16E51329-084B-4158-99CA-D720470D7E27}" type="slidenum">
              <a:rPr lang="el-GR" smtClean="0"/>
              <a:pPr>
                <a:defRPr/>
              </a:pPr>
              <a:t>‹#›</a:t>
            </a:fld>
            <a:endParaRPr lang="el-GR" dirty="0"/>
          </a:p>
        </p:txBody>
      </p:sp>
      <p:grpSp>
        <p:nvGrpSpPr>
          <p:cNvPr id="2" name="1 - Ομάδα"/>
          <p:cNvGrpSpPr/>
          <p:nvPr/>
        </p:nvGrpSpPr>
        <p:grpSpPr>
          <a:xfrm>
            <a:off x="-19017" y="202408"/>
            <a:ext cx="9180548" cy="649224"/>
            <a:chOff x="-19045" y="216550"/>
            <a:chExt cx="9180548" cy="649224"/>
          </a:xfrm>
        </p:grpSpPr>
        <p:sp>
          <p:nvSpPr>
            <p:cNvPr id="12" name="11 - Ελεύθερη σχεδίαση"/>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 Ελεύθερη σχεδίαση"/>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 id="2147483959" r:id="rId12"/>
    <p:sldLayoutId id="2147483960" r:id="rId13"/>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http://www.medlook.net/images/stories/gmf.jpg" TargetMode="External"/><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hyperlink" Target="http://www.nutripedia.gr/eleghos-varous-sinithies-pou-voithoun/" TargetMode="Externa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3.xml"/><Relationship Id="rId4" Type="http://schemas.openxmlformats.org/officeDocument/2006/relationships/image" Target="../media/image30.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commons.wikimedia.org/wiki/File:Persephone_Hades_BM_Vase_E82.jpg" TargetMode="External"/><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commons.wikimedia.org/wiki/File:Symposium_scene_Nicias_Painter_MAN.jpg" TargetMode="External"/><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commons.wikimedia.org/wiki/File:A_lady_beetle_perches_on_barley.JPG" TargetMode="External"/><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214282" y="1071546"/>
            <a:ext cx="8229600" cy="4572000"/>
          </a:xfrm>
        </p:spPr>
        <p:txBody>
          <a:bodyPr/>
          <a:lstStyle/>
          <a:p>
            <a:pPr>
              <a:buNone/>
            </a:pPr>
            <a:r>
              <a:rPr lang="en-US" dirty="0" smtClean="0">
                <a:solidFill>
                  <a:schemeClr val="accent2">
                    <a:lumMod val="50000"/>
                  </a:schemeClr>
                </a:solidFill>
                <a:latin typeface="Arial" pitchFamily="34" charset="0"/>
                <a:cs typeface="Arial" pitchFamily="34" charset="0"/>
              </a:rPr>
              <a:t>	     </a:t>
            </a:r>
            <a:r>
              <a:rPr lang="el-GR" dirty="0" smtClean="0">
                <a:solidFill>
                  <a:schemeClr val="accent2">
                    <a:lumMod val="50000"/>
                  </a:schemeClr>
                </a:solidFill>
                <a:latin typeface="Arial" pitchFamily="34" charset="0"/>
                <a:cs typeface="Arial" pitchFamily="34" charset="0"/>
              </a:rPr>
              <a:t>Ερευνητική εργασία (</a:t>
            </a:r>
            <a:r>
              <a:rPr lang="en-US" dirty="0" smtClean="0">
                <a:solidFill>
                  <a:schemeClr val="accent2">
                    <a:lumMod val="50000"/>
                  </a:schemeClr>
                </a:solidFill>
                <a:latin typeface="Arial" pitchFamily="34" charset="0"/>
                <a:cs typeface="Arial" pitchFamily="34" charset="0"/>
              </a:rPr>
              <a:t>Project)</a:t>
            </a:r>
            <a:r>
              <a:rPr lang="el-GR" dirty="0" smtClean="0">
                <a:solidFill>
                  <a:schemeClr val="accent2">
                    <a:lumMod val="50000"/>
                  </a:schemeClr>
                </a:solidFill>
                <a:latin typeface="Arial" pitchFamily="34" charset="0"/>
                <a:cs typeface="Arial" pitchFamily="34" charset="0"/>
              </a:rPr>
              <a:t>                Τμήμα Α3</a:t>
            </a:r>
            <a:endParaRPr lang="en-US" dirty="0" smtClean="0">
              <a:solidFill>
                <a:schemeClr val="accent2">
                  <a:lumMod val="50000"/>
                </a:schemeClr>
              </a:solidFill>
              <a:latin typeface="Arial" pitchFamily="34" charset="0"/>
              <a:cs typeface="Arial" pitchFamily="34" charset="0"/>
            </a:endParaRPr>
          </a:p>
          <a:p>
            <a:pPr algn="ctr">
              <a:buNone/>
            </a:pPr>
            <a:r>
              <a:rPr lang="el-GR" sz="3600" dirty="0" smtClean="0">
                <a:solidFill>
                  <a:schemeClr val="accent2">
                    <a:lumMod val="50000"/>
                  </a:schemeClr>
                </a:solidFill>
                <a:latin typeface="Arial" pitchFamily="34" charset="0"/>
                <a:cs typeface="Arial" pitchFamily="34" charset="0"/>
              </a:rPr>
              <a:t>ΘΕΜΑ: «ΔΙΑΤΡΟΦΗ»</a:t>
            </a:r>
            <a:endParaRPr lang="el-GR" sz="3600" dirty="0">
              <a:solidFill>
                <a:schemeClr val="accent2">
                  <a:lumMod val="50000"/>
                </a:schemeClr>
              </a:solidFill>
              <a:latin typeface="Arial" pitchFamily="34" charset="0"/>
              <a:cs typeface="Arial" pitchFamily="34" charset="0"/>
            </a:endParaRPr>
          </a:p>
        </p:txBody>
      </p:sp>
      <p:sp>
        <p:nvSpPr>
          <p:cNvPr id="3" name="2 - Τίτλος"/>
          <p:cNvSpPr>
            <a:spLocks noGrp="1"/>
          </p:cNvSpPr>
          <p:nvPr>
            <p:ph type="title"/>
          </p:nvPr>
        </p:nvSpPr>
        <p:spPr>
          <a:xfrm>
            <a:off x="357158" y="-500090"/>
            <a:ext cx="8543956" cy="1490650"/>
          </a:xfrm>
        </p:spPr>
        <p:txBody>
          <a:bodyPr>
            <a:normAutofit/>
          </a:bodyPr>
          <a:lstStyle/>
          <a:p>
            <a:pPr algn="ctr"/>
            <a:r>
              <a:rPr lang="el-GR" sz="4400" b="1" dirty="0" smtClean="0">
                <a:solidFill>
                  <a:schemeClr val="accent2">
                    <a:lumMod val="50000"/>
                  </a:schemeClr>
                </a:solidFill>
                <a:latin typeface="Arial" pitchFamily="34" charset="0"/>
                <a:cs typeface="Arial" pitchFamily="34" charset="0"/>
              </a:rPr>
              <a:t>3</a:t>
            </a:r>
            <a:r>
              <a:rPr lang="el-GR" sz="4400" b="1" baseline="30000" dirty="0" smtClean="0">
                <a:solidFill>
                  <a:schemeClr val="accent2">
                    <a:lumMod val="50000"/>
                  </a:schemeClr>
                </a:solidFill>
                <a:latin typeface="Arial" pitchFamily="34" charset="0"/>
                <a:cs typeface="Arial" pitchFamily="34" charset="0"/>
              </a:rPr>
              <a:t>ο</a:t>
            </a:r>
            <a:r>
              <a:rPr lang="el-GR" sz="4400" b="1" dirty="0" smtClean="0">
                <a:solidFill>
                  <a:schemeClr val="accent2">
                    <a:lumMod val="50000"/>
                  </a:schemeClr>
                </a:solidFill>
                <a:latin typeface="Arial" pitchFamily="34" charset="0"/>
                <a:cs typeface="Arial" pitchFamily="34" charset="0"/>
              </a:rPr>
              <a:t> ΓΕΝΙΚΟ ΛΥΚΕΙΟ ΑΓΡΙΝΙΟΥ</a:t>
            </a:r>
            <a:endParaRPr lang="el-GR" sz="4400" b="1" dirty="0">
              <a:solidFill>
                <a:schemeClr val="accent2">
                  <a:lumMod val="50000"/>
                </a:schemeClr>
              </a:solidFill>
              <a:latin typeface="Arial" pitchFamily="34" charset="0"/>
              <a:cs typeface="Arial" pitchFamily="34" charset="0"/>
            </a:endParaRPr>
          </a:p>
        </p:txBody>
      </p:sp>
      <p:pic>
        <p:nvPicPr>
          <p:cNvPr id="4" name="3 - Εικόνα" descr="https://encrypted-tbn3.gstatic.com/images?q=tbn:ANd9GcQ7DOJjQzkII2XwCOqQ73lcuAeLfVT3S6Yxl7-HMMzUVxHIaCYp"/>
          <p:cNvPicPr/>
          <p:nvPr/>
        </p:nvPicPr>
        <p:blipFill>
          <a:blip r:embed="rId2" cstate="print"/>
          <a:srcRect/>
          <a:stretch>
            <a:fillRect/>
          </a:stretch>
        </p:blipFill>
        <p:spPr bwMode="auto">
          <a:xfrm>
            <a:off x="1214414" y="2143116"/>
            <a:ext cx="6929486" cy="3500462"/>
          </a:xfrm>
          <a:prstGeom prst="rect">
            <a:avLst/>
          </a:prstGeom>
          <a:noFill/>
          <a:ln w="9525">
            <a:noFill/>
            <a:miter lim="800000"/>
            <a:headEnd/>
            <a:tailEnd/>
          </a:ln>
        </p:spPr>
      </p:pic>
      <p:sp>
        <p:nvSpPr>
          <p:cNvPr id="5" name="4 - TextBox"/>
          <p:cNvSpPr txBox="1"/>
          <p:nvPr/>
        </p:nvSpPr>
        <p:spPr>
          <a:xfrm>
            <a:off x="1000068" y="5903893"/>
            <a:ext cx="8143932" cy="892552"/>
          </a:xfrm>
          <a:prstGeom prst="rect">
            <a:avLst/>
          </a:prstGeom>
          <a:noFill/>
        </p:spPr>
        <p:txBody>
          <a:bodyPr wrap="square" rtlCol="0">
            <a:spAutoFit/>
          </a:bodyPr>
          <a:lstStyle/>
          <a:p>
            <a:r>
              <a:rPr lang="en-US" sz="2800" dirty="0" smtClean="0">
                <a:solidFill>
                  <a:schemeClr val="accent2">
                    <a:lumMod val="50000"/>
                  </a:schemeClr>
                </a:solidFill>
              </a:rPr>
              <a:t>				</a:t>
            </a:r>
            <a:r>
              <a:rPr lang="en-US" sz="2800" smtClean="0">
                <a:solidFill>
                  <a:schemeClr val="accent2">
                    <a:lumMod val="50000"/>
                  </a:schemeClr>
                </a:solidFill>
              </a:rPr>
              <a:t>    </a:t>
            </a:r>
            <a:r>
              <a:rPr lang="el-GR" sz="2400" smtClean="0">
                <a:solidFill>
                  <a:schemeClr val="accent2">
                    <a:lumMod val="50000"/>
                  </a:schemeClr>
                </a:solidFill>
              </a:rPr>
              <a:t>Επιβλέπων </a:t>
            </a:r>
            <a:r>
              <a:rPr lang="el-GR" sz="2400" dirty="0" smtClean="0">
                <a:solidFill>
                  <a:schemeClr val="accent2">
                    <a:lumMod val="50000"/>
                  </a:schemeClr>
                </a:solidFill>
              </a:rPr>
              <a:t>καθηγητής </a:t>
            </a:r>
          </a:p>
          <a:p>
            <a:r>
              <a:rPr lang="en-US" sz="2400" dirty="0" smtClean="0">
                <a:solidFill>
                  <a:schemeClr val="accent2">
                    <a:lumMod val="50000"/>
                  </a:schemeClr>
                </a:solidFill>
              </a:rPr>
              <a:t>				     </a:t>
            </a:r>
            <a:r>
              <a:rPr lang="el-GR" sz="2400" dirty="0" err="1" smtClean="0">
                <a:solidFill>
                  <a:schemeClr val="accent2">
                    <a:lumMod val="50000"/>
                  </a:schemeClr>
                </a:solidFill>
              </a:rPr>
              <a:t>Κατσούλης</a:t>
            </a:r>
            <a:r>
              <a:rPr lang="el-GR" sz="2400" dirty="0" smtClean="0">
                <a:solidFill>
                  <a:schemeClr val="accent2">
                    <a:lumMod val="50000"/>
                  </a:schemeClr>
                </a:solidFill>
              </a:rPr>
              <a:t> Ιωάννης</a:t>
            </a:r>
            <a:endParaRPr lang="el-GR" sz="2400" dirty="0">
              <a:solidFill>
                <a:schemeClr val="accent2">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9552" y="1700808"/>
            <a:ext cx="8229600" cy="1143000"/>
          </a:xfrm>
        </p:spPr>
        <p:txBody>
          <a:bodyPr>
            <a:normAutofit fontScale="90000"/>
          </a:bodyPr>
          <a:lstStyle/>
          <a:p>
            <a:pPr algn="ctr"/>
            <a:r>
              <a:rPr lang="el-GR" sz="4400" b="1" u="sng" dirty="0"/>
              <a:t>Αγγειακά Εγκεφαλικά </a:t>
            </a:r>
            <a:r>
              <a:rPr lang="el-GR" sz="4400" b="1" u="sng" dirty="0" smtClean="0"/>
              <a:t>Επεισόδια</a:t>
            </a:r>
            <a:r>
              <a:rPr lang="el-GR" sz="4400" u="sng" dirty="0"/>
              <a:t/>
            </a:r>
            <a:br>
              <a:rPr lang="el-GR" sz="4400" u="sng" dirty="0"/>
            </a:br>
            <a:r>
              <a:rPr lang="el-GR" dirty="0"/>
              <a:t/>
            </a:r>
            <a:br>
              <a:rPr lang="el-GR" dirty="0"/>
            </a:br>
            <a:endParaRPr lang="el-GR" dirty="0"/>
          </a:p>
        </p:txBody>
      </p:sp>
      <p:sp>
        <p:nvSpPr>
          <p:cNvPr id="3" name="2 - Θέση περιεχομένου"/>
          <p:cNvSpPr>
            <a:spLocks noGrp="1"/>
          </p:cNvSpPr>
          <p:nvPr>
            <p:ph idx="1"/>
          </p:nvPr>
        </p:nvSpPr>
        <p:spPr/>
        <p:txBody>
          <a:bodyPr>
            <a:normAutofit lnSpcReduction="10000"/>
          </a:bodyPr>
          <a:lstStyle/>
          <a:p>
            <a:pPr>
              <a:buNone/>
            </a:pPr>
            <a:r>
              <a:rPr lang="el-GR" sz="1800" b="1" dirty="0" smtClean="0"/>
              <a:t>	</a:t>
            </a:r>
            <a:r>
              <a:rPr lang="el-GR" sz="2400" b="1" u="sng" dirty="0" err="1" smtClean="0">
                <a:solidFill>
                  <a:schemeClr val="accent6">
                    <a:lumMod val="75000"/>
                  </a:schemeClr>
                </a:solidFill>
                <a:latin typeface="Arial" pitchFamily="34" charset="0"/>
                <a:cs typeface="Arial" pitchFamily="34" charset="0"/>
              </a:rPr>
              <a:t>Υπερλιπιδαιμία</a:t>
            </a:r>
            <a:r>
              <a:rPr lang="el-GR" sz="2400" b="1" u="sng" dirty="0">
                <a:solidFill>
                  <a:schemeClr val="accent6">
                    <a:lumMod val="75000"/>
                  </a:schemeClr>
                </a:solidFill>
                <a:latin typeface="Arial" pitchFamily="34" charset="0"/>
                <a:cs typeface="Arial" pitchFamily="34" charset="0"/>
              </a:rPr>
              <a:t>:</a:t>
            </a:r>
            <a:r>
              <a:rPr lang="el-GR" sz="2400" u="sng" dirty="0">
                <a:solidFill>
                  <a:schemeClr val="accent6">
                    <a:lumMod val="75000"/>
                  </a:schemeClr>
                </a:solidFill>
                <a:latin typeface="Arial" pitchFamily="34" charset="0"/>
                <a:cs typeface="Arial" pitchFamily="34" charset="0"/>
              </a:rPr>
              <a:t> </a:t>
            </a:r>
            <a:r>
              <a:rPr lang="el-GR" sz="2400" dirty="0">
                <a:latin typeface="Arial" pitchFamily="34" charset="0"/>
                <a:cs typeface="Arial" pitchFamily="34" charset="0"/>
              </a:rPr>
              <a:t>Η αυξημένη πρόσληψη κεκορεσμένων λιπών, ζωικής κυρίως προέλευσης, οδηγεί σε αύξηση της χοληστερόλης, ενώ τα </a:t>
            </a:r>
            <a:r>
              <a:rPr lang="el-GR" sz="2400" dirty="0" err="1">
                <a:latin typeface="Arial" pitchFamily="34" charset="0"/>
                <a:cs typeface="Arial" pitchFamily="34" charset="0"/>
              </a:rPr>
              <a:t>πολυακόρεστα</a:t>
            </a:r>
            <a:r>
              <a:rPr lang="el-GR" sz="2400" dirty="0">
                <a:latin typeface="Arial" pitchFamily="34" charset="0"/>
                <a:cs typeface="Arial" pitchFamily="34" charset="0"/>
              </a:rPr>
              <a:t>, τα οποία περιέχονται στα ψάρια και στις φυτικές τροφές, οδηγούν σε μείωση της χοληστερόλης. </a:t>
            </a:r>
            <a:br>
              <a:rPr lang="el-GR" sz="2400" dirty="0">
                <a:latin typeface="Arial" pitchFamily="34" charset="0"/>
                <a:cs typeface="Arial" pitchFamily="34" charset="0"/>
              </a:rPr>
            </a:br>
            <a:endParaRPr lang="el-GR" sz="2400" dirty="0" smtClean="0">
              <a:latin typeface="Arial" pitchFamily="34" charset="0"/>
              <a:cs typeface="Arial" pitchFamily="34" charset="0"/>
            </a:endParaRPr>
          </a:p>
          <a:p>
            <a:pPr>
              <a:buNone/>
            </a:pPr>
            <a:r>
              <a:rPr lang="el-GR" sz="2400" b="1" dirty="0" smtClean="0">
                <a:latin typeface="Arial" pitchFamily="34" charset="0"/>
                <a:cs typeface="Arial" pitchFamily="34" charset="0"/>
              </a:rPr>
              <a:t>	</a:t>
            </a:r>
            <a:r>
              <a:rPr lang="el-GR" sz="2400" b="1" u="sng" dirty="0" smtClean="0">
                <a:solidFill>
                  <a:schemeClr val="accent6">
                    <a:lumMod val="75000"/>
                  </a:schemeClr>
                </a:solidFill>
                <a:latin typeface="Arial" pitchFamily="34" charset="0"/>
                <a:cs typeface="Arial" pitchFamily="34" charset="0"/>
              </a:rPr>
              <a:t>Σακχαρώδης Διαβήτης</a:t>
            </a:r>
            <a:r>
              <a:rPr lang="en-US" sz="2400" b="1" u="sng" dirty="0" smtClean="0">
                <a:solidFill>
                  <a:schemeClr val="accent6">
                    <a:lumMod val="75000"/>
                  </a:schemeClr>
                </a:solidFill>
                <a:latin typeface="Arial" pitchFamily="34" charset="0"/>
                <a:cs typeface="Arial" pitchFamily="34" charset="0"/>
              </a:rPr>
              <a:t>:</a:t>
            </a:r>
            <a:r>
              <a:rPr lang="en-US" sz="2400" b="1" dirty="0" smtClean="0">
                <a:latin typeface="Arial" pitchFamily="34" charset="0"/>
                <a:cs typeface="Arial" pitchFamily="34" charset="0"/>
              </a:rPr>
              <a:t> </a:t>
            </a:r>
            <a:r>
              <a:rPr lang="el-GR" sz="2400" dirty="0">
                <a:latin typeface="Arial" pitchFamily="34" charset="0"/>
                <a:cs typeface="Arial" pitchFamily="34" charset="0"/>
              </a:rPr>
              <a:t>Υπάρχουν ενδείξεις ότι η αυξημένη κατανάλωση ζάχαρης ή υδατανθράκων αυξάνει την πιθανότητα εμφάνισης της νόσου και ότι οι φυτικές ίνες μπορούν να έχουν προληπτικό ρόλο έναντι αυτής.</a:t>
            </a:r>
            <a:br>
              <a:rPr lang="el-GR" sz="2400" dirty="0">
                <a:latin typeface="Arial" pitchFamily="34" charset="0"/>
                <a:cs typeface="Arial" pitchFamily="34" charset="0"/>
              </a:rPr>
            </a:br>
            <a:r>
              <a:rPr lang="el-GR" sz="2400" dirty="0">
                <a:latin typeface="Arial" pitchFamily="34" charset="0"/>
                <a:cs typeface="Arial" pitchFamily="34" charset="0"/>
              </a:rPr>
              <a:t/>
            </a:r>
            <a:br>
              <a:rPr lang="el-GR" sz="2400" dirty="0">
                <a:latin typeface="Arial" pitchFamily="34" charset="0"/>
                <a:cs typeface="Arial" pitchFamily="34" charset="0"/>
              </a:rPr>
            </a:br>
            <a:endParaRPr lang="el-GR" sz="2400"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260648"/>
            <a:ext cx="8229600" cy="1143000"/>
          </a:xfrm>
        </p:spPr>
        <p:txBody>
          <a:bodyPr/>
          <a:lstStyle/>
          <a:p>
            <a:pPr algn="ctr"/>
            <a:r>
              <a:rPr lang="el-GR" u="sng" dirty="0"/>
              <a:t>Διατροφή και Καρκίνος</a:t>
            </a:r>
          </a:p>
        </p:txBody>
      </p:sp>
      <p:sp>
        <p:nvSpPr>
          <p:cNvPr id="3" name="2 - Θέση περιεχομένου"/>
          <p:cNvSpPr>
            <a:spLocks noGrp="1"/>
          </p:cNvSpPr>
          <p:nvPr>
            <p:ph idx="1"/>
          </p:nvPr>
        </p:nvSpPr>
        <p:spPr>
          <a:xfrm>
            <a:off x="467544" y="1628800"/>
            <a:ext cx="8229600" cy="5229200"/>
          </a:xfrm>
        </p:spPr>
        <p:txBody>
          <a:bodyPr>
            <a:normAutofit fontScale="92500"/>
          </a:bodyPr>
          <a:lstStyle/>
          <a:p>
            <a:pPr>
              <a:buNone/>
            </a:pPr>
            <a:r>
              <a:rPr lang="el-GR" sz="2100" b="1" dirty="0" smtClean="0"/>
              <a:t>	</a:t>
            </a:r>
            <a:r>
              <a:rPr lang="el-GR" sz="2200" b="1" u="sng" dirty="0" smtClean="0">
                <a:solidFill>
                  <a:schemeClr val="accent6">
                    <a:lumMod val="75000"/>
                  </a:schemeClr>
                </a:solidFill>
                <a:latin typeface="Arial" pitchFamily="34" charset="0"/>
                <a:cs typeface="Arial" pitchFamily="34" charset="0"/>
              </a:rPr>
              <a:t>Καρκίνος </a:t>
            </a:r>
            <a:r>
              <a:rPr lang="el-GR" sz="2200" b="1" u="sng" dirty="0">
                <a:solidFill>
                  <a:schemeClr val="accent6">
                    <a:lumMod val="75000"/>
                  </a:schemeClr>
                </a:solidFill>
                <a:latin typeface="Arial" pitchFamily="34" charset="0"/>
                <a:cs typeface="Arial" pitchFamily="34" charset="0"/>
              </a:rPr>
              <a:t>Παχέος Εντέρου: </a:t>
            </a:r>
            <a:r>
              <a:rPr lang="el-GR" sz="2200" dirty="0" smtClean="0">
                <a:latin typeface="Arial" pitchFamily="34" charset="0"/>
                <a:cs typeface="Arial" pitchFamily="34" charset="0"/>
              </a:rPr>
              <a:t>Την </a:t>
            </a:r>
            <a:r>
              <a:rPr lang="el-GR" sz="2200" dirty="0">
                <a:latin typeface="Arial" pitchFamily="34" charset="0"/>
                <a:cs typeface="Arial" pitchFamily="34" charset="0"/>
              </a:rPr>
              <a:t>υψηλή πρόσληψη λιπών, τη μεγάλη κατανάλωση κόκκινου κρέατος, την υψηλή κατανάλωση αλκοόλ και την περιορισμένη πρόσληψη φυτικών ινών.</a:t>
            </a:r>
            <a:br>
              <a:rPr lang="el-GR" sz="2200" dirty="0">
                <a:latin typeface="Arial" pitchFamily="34" charset="0"/>
                <a:cs typeface="Arial" pitchFamily="34" charset="0"/>
              </a:rPr>
            </a:br>
            <a:endParaRPr lang="el-GR" sz="2200" dirty="0" smtClean="0">
              <a:latin typeface="Arial" pitchFamily="34" charset="0"/>
              <a:cs typeface="Arial" pitchFamily="34" charset="0"/>
            </a:endParaRPr>
          </a:p>
          <a:p>
            <a:pPr>
              <a:buNone/>
            </a:pPr>
            <a:r>
              <a:rPr lang="el-GR" sz="2200" b="1" dirty="0" smtClean="0">
                <a:latin typeface="Arial" pitchFamily="34" charset="0"/>
                <a:cs typeface="Arial" pitchFamily="34" charset="0"/>
              </a:rPr>
              <a:t>	</a:t>
            </a:r>
            <a:r>
              <a:rPr lang="el-GR" sz="2200" b="1" u="sng" dirty="0" smtClean="0">
                <a:solidFill>
                  <a:schemeClr val="accent6">
                    <a:lumMod val="75000"/>
                  </a:schemeClr>
                </a:solidFill>
                <a:latin typeface="Arial" pitchFamily="34" charset="0"/>
                <a:cs typeface="Arial" pitchFamily="34" charset="0"/>
              </a:rPr>
              <a:t>Καρκίνος Στομάχου</a:t>
            </a:r>
            <a:r>
              <a:rPr lang="en-US" sz="2200" u="sng" dirty="0" smtClean="0">
                <a:solidFill>
                  <a:schemeClr val="accent6">
                    <a:lumMod val="75000"/>
                  </a:schemeClr>
                </a:solidFill>
                <a:latin typeface="Arial" pitchFamily="34" charset="0"/>
                <a:cs typeface="Arial" pitchFamily="34" charset="0"/>
              </a:rPr>
              <a:t>: </a:t>
            </a:r>
            <a:r>
              <a:rPr lang="el-GR" sz="2200" dirty="0" smtClean="0">
                <a:latin typeface="Arial" pitchFamily="34" charset="0"/>
                <a:cs typeface="Arial" pitchFamily="34" charset="0"/>
              </a:rPr>
              <a:t>Έρευνες </a:t>
            </a:r>
            <a:r>
              <a:rPr lang="el-GR" sz="2200" dirty="0">
                <a:latin typeface="Arial" pitchFamily="34" charset="0"/>
                <a:cs typeface="Arial" pitchFamily="34" charset="0"/>
              </a:rPr>
              <a:t>έχουν δείξει θετική συσχέτιση του καρκίνου του στομάχου με τη μεγάλη κατανάλωση αλατισμένων τροφίμων, όπως παστά, τουρσιά και αλμυρά, καθώς και με αυξημένη περιεκτικότητα των τροφίμων σε νιτρικά άλατα εξαιτίας περιβαλλοντικών λόγων. </a:t>
            </a:r>
            <a:br>
              <a:rPr lang="el-GR" sz="2200" dirty="0">
                <a:latin typeface="Arial" pitchFamily="34" charset="0"/>
                <a:cs typeface="Arial" pitchFamily="34" charset="0"/>
              </a:rPr>
            </a:br>
            <a:endParaRPr lang="el-GR" sz="2200" dirty="0" smtClean="0">
              <a:latin typeface="Arial" pitchFamily="34" charset="0"/>
              <a:cs typeface="Arial" pitchFamily="34" charset="0"/>
            </a:endParaRPr>
          </a:p>
          <a:p>
            <a:pPr>
              <a:buNone/>
            </a:pPr>
            <a:r>
              <a:rPr lang="el-GR" sz="2200" b="1" dirty="0" smtClean="0">
                <a:latin typeface="Arial" pitchFamily="34" charset="0"/>
                <a:cs typeface="Arial" pitchFamily="34" charset="0"/>
              </a:rPr>
              <a:t>	</a:t>
            </a:r>
            <a:r>
              <a:rPr lang="el-GR" sz="2200" b="1" u="sng" dirty="0" smtClean="0">
                <a:solidFill>
                  <a:schemeClr val="accent6">
                    <a:lumMod val="75000"/>
                  </a:schemeClr>
                </a:solidFill>
                <a:latin typeface="Arial" pitchFamily="34" charset="0"/>
                <a:cs typeface="Arial" pitchFamily="34" charset="0"/>
              </a:rPr>
              <a:t>Καρκίνος Μαστού</a:t>
            </a:r>
            <a:r>
              <a:rPr lang="en-US" sz="2200" u="sng" dirty="0" smtClean="0">
                <a:solidFill>
                  <a:schemeClr val="accent6">
                    <a:lumMod val="75000"/>
                  </a:schemeClr>
                </a:solidFill>
                <a:latin typeface="Arial" pitchFamily="34" charset="0"/>
                <a:cs typeface="Arial" pitchFamily="34" charset="0"/>
              </a:rPr>
              <a:t>: </a:t>
            </a:r>
            <a:r>
              <a:rPr lang="el-GR" sz="2200" dirty="0" smtClean="0">
                <a:latin typeface="Arial" pitchFamily="34" charset="0"/>
                <a:cs typeface="Arial" pitchFamily="34" charset="0"/>
              </a:rPr>
              <a:t>Μολονότι </a:t>
            </a:r>
            <a:r>
              <a:rPr lang="el-GR" sz="2200" dirty="0">
                <a:latin typeface="Arial" pitchFamily="34" charset="0"/>
                <a:cs typeface="Arial" pitchFamily="34" charset="0"/>
              </a:rPr>
              <a:t>οι κυριότεροι παράγοντες κινδύνου συνδέονται με αναπαραγωγικές και ορμονικές λειτουργίες, υπάρχουν εντούτοις αποδείξεις για τη συσχέτιση του καρκίνου του μαστού με ορισμένους διατροφικούς παράγοντες, και ειδικότερα τη συνολική πρόσληψη λιπιδίων, την κατανάλωση αλκοόλ και την παχυσαρκία. </a:t>
            </a:r>
          </a:p>
          <a:p>
            <a:endParaRPr lang="el-GR" sz="2100" dirty="0"/>
          </a:p>
          <a:p>
            <a:endParaRPr lang="el-GR" dirty="0"/>
          </a:p>
          <a:p>
            <a:endParaRPr lang="el-G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908720"/>
            <a:ext cx="8229600" cy="1143000"/>
          </a:xfrm>
        </p:spPr>
        <p:txBody>
          <a:bodyPr>
            <a:normAutofit fontScale="90000"/>
          </a:bodyPr>
          <a:lstStyle/>
          <a:p>
            <a:pPr algn="ctr"/>
            <a:r>
              <a:rPr lang="el-GR" u="sng" dirty="0"/>
              <a:t>ΔΙΑΤΡΟΦΗ ΚΑΙ ΑΘΛΗΤΙΣΜΟΣ</a:t>
            </a:r>
            <a:br>
              <a:rPr lang="el-GR" u="sng" dirty="0"/>
            </a:br>
            <a:endParaRPr lang="el-GR" u="sng" dirty="0"/>
          </a:p>
        </p:txBody>
      </p:sp>
      <p:sp>
        <p:nvSpPr>
          <p:cNvPr id="3" name="2 - Θέση περιεχομένου"/>
          <p:cNvSpPr>
            <a:spLocks noGrp="1"/>
          </p:cNvSpPr>
          <p:nvPr>
            <p:ph idx="1"/>
          </p:nvPr>
        </p:nvSpPr>
        <p:spPr/>
        <p:txBody>
          <a:bodyPr>
            <a:normAutofit/>
          </a:bodyPr>
          <a:lstStyle/>
          <a:p>
            <a:pPr>
              <a:buNone/>
            </a:pPr>
            <a:r>
              <a:rPr lang="el-GR" dirty="0" smtClean="0"/>
              <a:t>	</a:t>
            </a:r>
            <a:r>
              <a:rPr lang="el-GR" sz="2400" dirty="0" smtClean="0">
                <a:latin typeface="Arial" pitchFamily="34" charset="0"/>
                <a:cs typeface="Arial" pitchFamily="34" charset="0"/>
              </a:rPr>
              <a:t>Η </a:t>
            </a:r>
            <a:r>
              <a:rPr lang="el-GR" sz="2400" dirty="0">
                <a:latin typeface="Arial" pitchFamily="34" charset="0"/>
                <a:cs typeface="Arial" pitchFamily="34" charset="0"/>
              </a:rPr>
              <a:t>σημασία της διατροφής στην προπονητική διαδικασία αποτελεί τον δεύτερο καθοριστικό παράγοντα αμέσως μετά την άσκηση. Εισάγοντας την ιδανική αναλογία και ποιότητα τροφής και υγρών στο διατροφικό σας πρόγραμμα, μπορείτε να βελτιώσετε την υγεία και την ικανότητα της σωματικής σας απόδοσης. Για το λόγο αυτό καθένας που επιθυμεί να παραμείνει υγιής και ικανός για απόδοση πρέπει να καθορίσει ένα ατομικό πρόγραμμα διατροφής.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539552" y="1340768"/>
            <a:ext cx="8229600" cy="4389120"/>
          </a:xfrm>
        </p:spPr>
        <p:txBody>
          <a:bodyPr>
            <a:normAutofit/>
          </a:bodyPr>
          <a:lstStyle/>
          <a:p>
            <a:pPr>
              <a:buNone/>
            </a:pPr>
            <a:r>
              <a:rPr lang="el-GR" dirty="0" smtClean="0"/>
              <a:t>	</a:t>
            </a:r>
            <a:r>
              <a:rPr lang="el-GR" dirty="0" smtClean="0">
                <a:latin typeface="Arial" pitchFamily="34" charset="0"/>
                <a:cs typeface="Arial" pitchFamily="34" charset="0"/>
              </a:rPr>
              <a:t>Η προπόνηση </a:t>
            </a:r>
            <a:r>
              <a:rPr lang="el-GR" dirty="0">
                <a:latin typeface="Arial" pitchFamily="34" charset="0"/>
                <a:cs typeface="Arial" pitchFamily="34" charset="0"/>
              </a:rPr>
              <a:t>με υψηλή ένταση, η οποία φτάνει στα πάνω όρια της μέγιστης πρόσληψης οξυγόνου, απαιτεί ως πηγή ενέργειας κυρίως τους υδατάνθρακες, οι οποίοι αποθηκεύονται στους μυς και στο ήπαρ σε συγκεκριμένες ποσότητες</a:t>
            </a:r>
            <a:r>
              <a:rPr lang="el-GR" dirty="0" smtClean="0">
                <a:latin typeface="Arial" pitchFamily="34" charset="0"/>
                <a:cs typeface="Arial" pitchFamily="34" charset="0"/>
              </a:rPr>
              <a:t>.</a:t>
            </a:r>
            <a:r>
              <a:rPr lang="el-GR" dirty="0">
                <a:latin typeface="Arial" pitchFamily="34" charset="0"/>
                <a:cs typeface="Arial" pitchFamily="34" charset="0"/>
              </a:rPr>
              <a:t> </a:t>
            </a:r>
            <a:r>
              <a:rPr lang="el-GR" dirty="0" smtClean="0">
                <a:latin typeface="Arial" pitchFamily="34" charset="0"/>
                <a:cs typeface="Arial" pitchFamily="34" charset="0"/>
              </a:rPr>
              <a:t>Στον </a:t>
            </a:r>
            <a:r>
              <a:rPr lang="el-GR" dirty="0">
                <a:latin typeface="Arial" pitchFamily="34" charset="0"/>
                <a:cs typeface="Arial" pitchFamily="34" charset="0"/>
              </a:rPr>
              <a:t>αθλητισμό υψηλών επιδόσεων η ποιότητα και η ποσότητα της προπόνησης προσδιορίζονται από την διατροφική κατάσταση του οργανισμού. </a:t>
            </a:r>
            <a:r>
              <a:rPr lang="el-GR" dirty="0"/>
              <a:t/>
            </a:r>
            <a:br>
              <a:rPr lang="el-GR" dirty="0"/>
            </a:br>
            <a:endParaRPr lang="el-G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67544" y="1484784"/>
            <a:ext cx="8229600" cy="4389120"/>
          </a:xfrm>
        </p:spPr>
        <p:txBody>
          <a:bodyPr>
            <a:normAutofit lnSpcReduction="10000"/>
          </a:bodyPr>
          <a:lstStyle/>
          <a:p>
            <a:pPr>
              <a:buNone/>
            </a:pPr>
            <a:r>
              <a:rPr lang="el-GR" dirty="0" smtClean="0"/>
              <a:t>	</a:t>
            </a:r>
            <a:r>
              <a:rPr lang="el-GR" dirty="0" smtClean="0">
                <a:latin typeface="Arial" pitchFamily="34" charset="0"/>
                <a:cs typeface="Arial" pitchFamily="34" charset="0"/>
              </a:rPr>
              <a:t>Στο </a:t>
            </a:r>
            <a:r>
              <a:rPr lang="el-GR" dirty="0">
                <a:latin typeface="Arial" pitchFamily="34" charset="0"/>
                <a:cs typeface="Arial" pitchFamily="34" charset="0"/>
              </a:rPr>
              <a:t>πρώτο στάδιο της άσκησης, ο οργανισμός χρησιμοποιεί υδατάνθρακες σαν καύσιμο για τους μύες. Οι δύο σημαντικότερες ουσίες στον μεταβολισμό των υδατανθράκων είναι η γλυκόζη και η αποθηκευμένη μορφή τους το γλυκογόνο, υλικό που χρησιμοποιούν οι μύες, το ήπαρ και άλλα όργανα. Το επίπεδο φυσικής κατάστασης, η διάρκεια και η ένταση της προπόνησης, και οι περιβαλλοντικές συνθήκες καθορίζουν την ποσότητα και την ποιότητα των «καυσίμων» που είναι απαραίτητα για τον οργανισμό.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539552" y="1340768"/>
            <a:ext cx="8229600" cy="4389120"/>
          </a:xfrm>
        </p:spPr>
        <p:txBody>
          <a:bodyPr>
            <a:normAutofit/>
          </a:bodyPr>
          <a:lstStyle/>
          <a:p>
            <a:pPr>
              <a:buNone/>
            </a:pPr>
            <a:r>
              <a:rPr lang="el-GR" dirty="0" smtClean="0">
                <a:latin typeface="Arial" pitchFamily="34" charset="0"/>
                <a:cs typeface="Arial" pitchFamily="34" charset="0"/>
              </a:rPr>
              <a:t>	Το </a:t>
            </a:r>
            <a:r>
              <a:rPr lang="el-GR" dirty="0">
                <a:latin typeface="Arial" pitchFamily="34" charset="0"/>
                <a:cs typeface="Arial" pitchFamily="34" charset="0"/>
              </a:rPr>
              <a:t>πρωί, η γλυκόζη του αίματος και τα αποθέματα γλυκογόνου του ήπατος είναι χαμηλά. Το γλυκογόνο του ήπατος καταναλώνεται από τον εγκέφαλο και τις φυσιολογικές λειτουργίες του οργανισμού, κατά την διάρκεια του ύπνου. Τρώγοντας πρωινό γεύμα, ανεβάζετε τη γλυκόζη στις φυσιολογικές τιμές, συμπληρώνετε τα επίπεδα γλυκογόνου στο συκώτι και προσλαμβάνετε θρεπτικές ουσίες για το υπόλοιπο της ημέρας.</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404664"/>
            <a:ext cx="8229600" cy="1143000"/>
          </a:xfrm>
        </p:spPr>
        <p:txBody>
          <a:bodyPr/>
          <a:lstStyle/>
          <a:p>
            <a:pPr algn="ctr"/>
            <a:r>
              <a:rPr lang="el-GR" u="sng" dirty="0" smtClean="0"/>
              <a:t>ΑΠΩΛΕΙΑ </a:t>
            </a:r>
            <a:r>
              <a:rPr lang="el-GR" u="sng" dirty="0"/>
              <a:t>ΥΓΡΩΝ</a:t>
            </a:r>
          </a:p>
        </p:txBody>
      </p:sp>
      <p:sp>
        <p:nvSpPr>
          <p:cNvPr id="3" name="2 - Θέση περιεχομένου"/>
          <p:cNvSpPr>
            <a:spLocks noGrp="1"/>
          </p:cNvSpPr>
          <p:nvPr>
            <p:ph idx="1"/>
          </p:nvPr>
        </p:nvSpPr>
        <p:spPr>
          <a:xfrm>
            <a:off x="395536" y="1844824"/>
            <a:ext cx="8229600" cy="4389120"/>
          </a:xfrm>
        </p:spPr>
        <p:txBody>
          <a:bodyPr>
            <a:normAutofit/>
          </a:bodyPr>
          <a:lstStyle/>
          <a:p>
            <a:pPr>
              <a:buNone/>
            </a:pPr>
            <a:r>
              <a:rPr lang="el-GR" dirty="0" smtClean="0"/>
              <a:t>	</a:t>
            </a:r>
            <a:r>
              <a:rPr lang="el-GR" sz="2400" dirty="0" smtClean="0">
                <a:latin typeface="Arial" pitchFamily="34" charset="0"/>
                <a:cs typeface="Arial" pitchFamily="34" charset="0"/>
              </a:rPr>
              <a:t>Υπέρμετρη </a:t>
            </a:r>
            <a:r>
              <a:rPr lang="el-GR" sz="2400" dirty="0">
                <a:latin typeface="Arial" pitchFamily="34" charset="0"/>
                <a:cs typeface="Arial" pitchFamily="34" charset="0"/>
              </a:rPr>
              <a:t>απώλεια υγρών – μεγαλύτερη του 10% - σημαίνει την υπέρβαση του επικίνδυνου για την υγεία ορίου. </a:t>
            </a:r>
            <a:r>
              <a:rPr lang="el-GR" sz="2400" dirty="0" smtClean="0">
                <a:latin typeface="Arial" pitchFamily="34" charset="0"/>
                <a:cs typeface="Arial" pitchFamily="34" charset="0"/>
              </a:rPr>
              <a:t>Για </a:t>
            </a:r>
            <a:r>
              <a:rPr lang="el-GR" sz="2400" dirty="0">
                <a:latin typeface="Arial" pitchFamily="34" charset="0"/>
                <a:cs typeface="Arial" pitchFamily="34" charset="0"/>
              </a:rPr>
              <a:t>αναπλήρωση των υγρών που αποβλήθηκαν μέσω του ιδρώτα, της εξάτμισης και της αναπνοής, μετά από </a:t>
            </a:r>
            <a:r>
              <a:rPr lang="el-GR" sz="2400" dirty="0" smtClean="0">
                <a:latin typeface="Arial" pitchFamily="34" charset="0"/>
                <a:cs typeface="Arial" pitchFamily="34" charset="0"/>
              </a:rPr>
              <a:t>έντονη άσκηση </a:t>
            </a:r>
            <a:r>
              <a:rPr lang="el-GR" sz="2400" dirty="0">
                <a:latin typeface="Arial" pitchFamily="34" charset="0"/>
                <a:cs typeface="Arial" pitchFamily="34" charset="0"/>
              </a:rPr>
              <a:t>είναι απαραίτητη η πρόσληψη υγρών Προτιμάται η λήψη υγρών και τροφών που περιέχουν μεταλλικά ιχνοστοιχεία, αλλιώς είναι πιθανό να προκληθούν σύνδρομα στέρησης μεταλλικών στοιχείων, που εκδηλώνονται με μείωση της σωματικής απόδοσης, σύσπαση των μυών, αύξηση του κινδύνου για τραυματισμούς και μυϊκές κράμπες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611560" y="980728"/>
            <a:ext cx="8229600" cy="4389120"/>
          </a:xfrm>
        </p:spPr>
        <p:txBody>
          <a:bodyPr>
            <a:noAutofit/>
          </a:bodyPr>
          <a:lstStyle/>
          <a:p>
            <a:pPr>
              <a:buNone/>
            </a:pPr>
            <a:r>
              <a:rPr lang="el-GR" sz="1400" dirty="0" smtClean="0"/>
              <a:t>	</a:t>
            </a:r>
            <a:r>
              <a:rPr lang="el-GR" sz="2200" dirty="0" smtClean="0">
                <a:latin typeface="Arial" pitchFamily="34" charset="0"/>
                <a:cs typeface="Arial" pitchFamily="34" charset="0"/>
              </a:rPr>
              <a:t>Η </a:t>
            </a:r>
            <a:r>
              <a:rPr lang="el-GR" sz="2200" dirty="0">
                <a:latin typeface="Arial" pitchFamily="34" charset="0"/>
                <a:cs typeface="Arial" pitchFamily="34" charset="0"/>
              </a:rPr>
              <a:t>απαιτούμενη για τον οργανισμό σας ποιότητα, ποσότητα και συνολική θερμιδική πυκνότητα επηρεάζεται από κάποιους πρόσθετους παράγοντες όταν προπονήστε και αγωνίζεστε. </a:t>
            </a:r>
            <a:br>
              <a:rPr lang="el-GR" sz="2200" dirty="0">
                <a:latin typeface="Arial" pitchFamily="34" charset="0"/>
                <a:cs typeface="Arial" pitchFamily="34" charset="0"/>
              </a:rPr>
            </a:br>
            <a:r>
              <a:rPr lang="el-GR" sz="2200" dirty="0">
                <a:latin typeface="Arial" pitchFamily="34" charset="0"/>
                <a:cs typeface="Arial" pitchFamily="34" charset="0"/>
              </a:rPr>
              <a:t/>
            </a:r>
            <a:br>
              <a:rPr lang="el-GR" sz="2200" dirty="0">
                <a:latin typeface="Arial" pitchFamily="34" charset="0"/>
                <a:cs typeface="Arial" pitchFamily="34" charset="0"/>
              </a:rPr>
            </a:br>
            <a:r>
              <a:rPr lang="el-GR" sz="2200" b="1" dirty="0">
                <a:latin typeface="Arial" pitchFamily="34" charset="0"/>
                <a:cs typeface="Arial" pitchFamily="34" charset="0"/>
              </a:rPr>
              <a:t>1.</a:t>
            </a:r>
            <a:r>
              <a:rPr lang="el-GR" sz="2200" dirty="0">
                <a:latin typeface="Arial" pitchFamily="34" charset="0"/>
                <a:cs typeface="Arial" pitchFamily="34" charset="0"/>
              </a:rPr>
              <a:t> Το προπονητικό υπόβαθρο και η προετοιμασία, χτίζει τον παραγόμενο όγκο (χιλιόμετρα) αργά με τα χρόνια και αυξάνει όταν προσθέτετε ένταση καθώς κατανοείτε την φυσιολογία σας. </a:t>
            </a:r>
            <a:br>
              <a:rPr lang="el-GR" sz="2200" dirty="0">
                <a:latin typeface="Arial" pitchFamily="34" charset="0"/>
                <a:cs typeface="Arial" pitchFamily="34" charset="0"/>
              </a:rPr>
            </a:br>
            <a:r>
              <a:rPr lang="el-GR" sz="2200" b="1" dirty="0" smtClean="0">
                <a:latin typeface="Arial" pitchFamily="34" charset="0"/>
                <a:cs typeface="Arial" pitchFamily="34" charset="0"/>
              </a:rPr>
              <a:t>2</a:t>
            </a:r>
            <a:r>
              <a:rPr lang="el-GR" sz="2200" b="1" dirty="0">
                <a:latin typeface="Arial" pitchFamily="34" charset="0"/>
                <a:cs typeface="Arial" pitchFamily="34" charset="0"/>
              </a:rPr>
              <a:t>.</a:t>
            </a:r>
            <a:r>
              <a:rPr lang="el-GR" sz="2200" dirty="0">
                <a:latin typeface="Arial" pitchFamily="34" charset="0"/>
                <a:cs typeface="Arial" pitchFamily="34" charset="0"/>
              </a:rPr>
              <a:t> Ζεστός καιρός και ατμοσφαιρική υγρασία, συνεπάγονται αύξηση των απαιτήσεων σε ενέργεια και υγρά. Η χαμηλή θερμοκρασία αυξάνει την παραγωγή ούρων. </a:t>
            </a:r>
            <a:br>
              <a:rPr lang="el-GR" sz="2200" dirty="0">
                <a:latin typeface="Arial" pitchFamily="34" charset="0"/>
                <a:cs typeface="Arial" pitchFamily="34" charset="0"/>
              </a:rPr>
            </a:br>
            <a:r>
              <a:rPr lang="el-GR" sz="2200" b="1" dirty="0" smtClean="0">
                <a:latin typeface="Arial" pitchFamily="34" charset="0"/>
                <a:cs typeface="Arial" pitchFamily="34" charset="0"/>
              </a:rPr>
              <a:t>3</a:t>
            </a:r>
            <a:r>
              <a:rPr lang="el-GR" sz="2200" b="1" dirty="0">
                <a:latin typeface="Arial" pitchFamily="34" charset="0"/>
                <a:cs typeface="Arial" pitchFamily="34" charset="0"/>
              </a:rPr>
              <a:t>.</a:t>
            </a:r>
            <a:r>
              <a:rPr lang="el-GR" sz="2200" dirty="0">
                <a:latin typeface="Arial" pitchFamily="34" charset="0"/>
                <a:cs typeface="Arial" pitchFamily="34" charset="0"/>
              </a:rPr>
              <a:t> Επιβάρυνση μεγάλης έντασης και διάρκειας, σημαίνει αυξημένες ενεργειακές απαιτήσεις. Επίσης, ο αέρας στο ποδήλατο αυξάνει κατακόρυφα την απώλεια υγρών μέσω εξάτμισης. Οργανωθείτε ανάλογα. </a:t>
            </a:r>
            <a:br>
              <a:rPr lang="el-GR" sz="2200" dirty="0">
                <a:latin typeface="Arial" pitchFamily="34" charset="0"/>
                <a:cs typeface="Arial" pitchFamily="34" charset="0"/>
              </a:rPr>
            </a:br>
            <a:r>
              <a:rPr lang="el-GR" sz="2200" b="1" dirty="0" smtClean="0">
                <a:latin typeface="Arial" pitchFamily="34" charset="0"/>
                <a:cs typeface="Arial" pitchFamily="34" charset="0"/>
              </a:rPr>
              <a:t>4</a:t>
            </a:r>
            <a:r>
              <a:rPr lang="el-GR" sz="2200" b="1" dirty="0">
                <a:latin typeface="Arial" pitchFamily="34" charset="0"/>
                <a:cs typeface="Arial" pitchFamily="34" charset="0"/>
              </a:rPr>
              <a:t>.</a:t>
            </a:r>
            <a:r>
              <a:rPr lang="el-GR" sz="2200" dirty="0">
                <a:latin typeface="Arial" pitchFamily="34" charset="0"/>
                <a:cs typeface="Arial" pitchFamily="34" charset="0"/>
              </a:rPr>
              <a:t> Επιλέξτε ρουχισμό από υλικά που αναπνέουν.</a:t>
            </a:r>
            <a:r>
              <a:rPr lang="el-GR" sz="2400" dirty="0">
                <a:latin typeface="Arial" pitchFamily="34" charset="0"/>
                <a:cs typeface="Arial" pitchFamily="34" charset="0"/>
              </a:rPr>
              <a:t/>
            </a:r>
            <a:br>
              <a:rPr lang="el-GR" sz="2400" dirty="0">
                <a:latin typeface="Arial" pitchFamily="34" charset="0"/>
                <a:cs typeface="Arial" pitchFamily="34" charset="0"/>
              </a:rPr>
            </a:br>
            <a:r>
              <a:rPr lang="el-GR" sz="2400" dirty="0">
                <a:latin typeface="Arial" pitchFamily="34" charset="0"/>
                <a:cs typeface="Arial" pitchFamily="34" charset="0"/>
              </a:rPr>
              <a:t/>
            </a:r>
            <a:br>
              <a:rPr lang="el-GR" sz="2400" dirty="0">
                <a:latin typeface="Arial" pitchFamily="34" charset="0"/>
                <a:cs typeface="Arial" pitchFamily="34" charset="0"/>
              </a:rPr>
            </a:br>
            <a:endParaRPr lang="el-GR" sz="2400" dirty="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539552" y="692696"/>
            <a:ext cx="8229600" cy="5593824"/>
          </a:xfrm>
        </p:spPr>
        <p:txBody>
          <a:bodyPr>
            <a:noAutofit/>
          </a:bodyPr>
          <a:lstStyle/>
          <a:p>
            <a:pPr>
              <a:buNone/>
            </a:pPr>
            <a:r>
              <a:rPr lang="el-GR" sz="2400" dirty="0" smtClean="0"/>
              <a:t>	            </a:t>
            </a:r>
            <a:r>
              <a:rPr lang="el-GR" sz="2400" b="1" u="sng" dirty="0" smtClean="0">
                <a:solidFill>
                  <a:schemeClr val="accent6">
                    <a:lumMod val="75000"/>
                  </a:schemeClr>
                </a:solidFill>
                <a:latin typeface="Arial" pitchFamily="34" charset="0"/>
                <a:cs typeface="Arial" pitchFamily="34" charset="0"/>
              </a:rPr>
              <a:t>Συμβουλές </a:t>
            </a:r>
            <a:r>
              <a:rPr lang="el-GR" sz="2400" b="1" u="sng" dirty="0">
                <a:solidFill>
                  <a:schemeClr val="accent6">
                    <a:lumMod val="75000"/>
                  </a:schemeClr>
                </a:solidFill>
                <a:latin typeface="Arial" pitchFamily="34" charset="0"/>
                <a:cs typeface="Arial" pitchFamily="34" charset="0"/>
              </a:rPr>
              <a:t>για γρήγορη αποκατάσταση</a:t>
            </a:r>
            <a:r>
              <a:rPr lang="el-GR" sz="2400" dirty="0">
                <a:latin typeface="Arial" pitchFamily="34" charset="0"/>
                <a:cs typeface="Arial" pitchFamily="34" charset="0"/>
              </a:rPr>
              <a:t/>
            </a:r>
            <a:br>
              <a:rPr lang="el-GR" sz="2400" dirty="0">
                <a:latin typeface="Arial" pitchFamily="34" charset="0"/>
                <a:cs typeface="Arial" pitchFamily="34" charset="0"/>
              </a:rPr>
            </a:br>
            <a:r>
              <a:rPr lang="el-GR" sz="2400" dirty="0">
                <a:latin typeface="Arial" pitchFamily="34" charset="0"/>
                <a:cs typeface="Arial" pitchFamily="34" charset="0"/>
              </a:rPr>
              <a:t/>
            </a:r>
            <a:br>
              <a:rPr lang="el-GR" sz="2400" dirty="0">
                <a:latin typeface="Arial" pitchFamily="34" charset="0"/>
                <a:cs typeface="Arial" pitchFamily="34" charset="0"/>
              </a:rPr>
            </a:br>
            <a:r>
              <a:rPr lang="el-GR" sz="2400" b="1" dirty="0">
                <a:latin typeface="Arial" pitchFamily="34" charset="0"/>
                <a:cs typeface="Arial" pitchFamily="34" charset="0"/>
              </a:rPr>
              <a:t>1.</a:t>
            </a:r>
            <a:r>
              <a:rPr lang="el-GR" sz="2400" dirty="0">
                <a:latin typeface="Arial" pitchFamily="34" charset="0"/>
                <a:cs typeface="Arial" pitchFamily="34" charset="0"/>
              </a:rPr>
              <a:t> Υπάρχει ένα </a:t>
            </a:r>
            <a:r>
              <a:rPr lang="el-GR" sz="2400" dirty="0" err="1">
                <a:latin typeface="Arial" pitchFamily="34" charset="0"/>
                <a:cs typeface="Arial" pitchFamily="34" charset="0"/>
              </a:rPr>
              <a:t>μετα</a:t>
            </a:r>
            <a:r>
              <a:rPr lang="el-GR" sz="2400" dirty="0">
                <a:latin typeface="Arial" pitchFamily="34" charset="0"/>
                <a:cs typeface="Arial" pitchFamily="34" charset="0"/>
              </a:rPr>
              <a:t>-προπονητικό «παράθυρο» 10 – 60 λεπτών, στο οποίο πρέπει να ανακτήσετε αποθέματα. Αν η διάρκεια της επιβάρυνσης ξεπερνάει τα 60 λεπτά, το παράθυρο αυτό είναι ζωτικής σημασίας. </a:t>
            </a:r>
            <a:br>
              <a:rPr lang="el-GR" sz="2400" dirty="0">
                <a:latin typeface="Arial" pitchFamily="34" charset="0"/>
                <a:cs typeface="Arial" pitchFamily="34" charset="0"/>
              </a:rPr>
            </a:br>
            <a:r>
              <a:rPr lang="el-GR" sz="2400" b="1" dirty="0" smtClean="0">
                <a:latin typeface="Arial" pitchFamily="34" charset="0"/>
                <a:cs typeface="Arial" pitchFamily="34" charset="0"/>
              </a:rPr>
              <a:t>2</a:t>
            </a:r>
            <a:r>
              <a:rPr lang="el-GR" sz="2400" b="1" dirty="0">
                <a:latin typeface="Arial" pitchFamily="34" charset="0"/>
                <a:cs typeface="Arial" pitchFamily="34" charset="0"/>
              </a:rPr>
              <a:t>.</a:t>
            </a:r>
            <a:r>
              <a:rPr lang="el-GR" sz="2400" dirty="0">
                <a:latin typeface="Arial" pitchFamily="34" charset="0"/>
                <a:cs typeface="Arial" pitchFamily="34" charset="0"/>
              </a:rPr>
              <a:t> Υδατάνθρακες και πρωτεΐνες (ιδανική αναλογία 4:1) διεγείρουν την αντίδραση της ινσουλίνης, η οποία δημιουργεί αποθέματα γλυκογόνου και επιταχύνει την αποκατάσταση των μυών. Σε συνάρτηση με την ένταση, το επίπεδο φυσικής κατάστασης, την διάρκεια της άσκησης και της λήψης τροφής / υγρών πριν και κατά την επιβάρυνση, θα χρειαστείτε μεταξύ 100gr/25gr και 200gr /50gr υδατάνθρακες/πρωτεΐνες στο «παράθυρο».</a:t>
            </a:r>
            <a:br>
              <a:rPr lang="el-GR" sz="2400" dirty="0">
                <a:latin typeface="Arial" pitchFamily="34" charset="0"/>
                <a:cs typeface="Arial" pitchFamily="34" charset="0"/>
              </a:rPr>
            </a:br>
            <a:endParaRPr lang="el-GR" sz="2400" dirty="0">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571472" y="285728"/>
            <a:ext cx="8229600" cy="6286520"/>
          </a:xfrm>
        </p:spPr>
        <p:txBody>
          <a:bodyPr>
            <a:noAutofit/>
          </a:bodyPr>
          <a:lstStyle/>
          <a:p>
            <a:pPr>
              <a:buNone/>
            </a:pPr>
            <a:r>
              <a:rPr lang="el-GR" sz="2400" dirty="0" smtClean="0"/>
              <a:t>	              </a:t>
            </a:r>
            <a:r>
              <a:rPr lang="el-GR" sz="2400" b="1" u="sng" dirty="0" smtClean="0">
                <a:solidFill>
                  <a:schemeClr val="accent6">
                    <a:lumMod val="75000"/>
                  </a:schemeClr>
                </a:solidFill>
                <a:latin typeface="Arial" pitchFamily="34" charset="0"/>
                <a:cs typeface="Arial" pitchFamily="34" charset="0"/>
              </a:rPr>
              <a:t>Συμβουλές </a:t>
            </a:r>
            <a:r>
              <a:rPr lang="el-GR" sz="2400" b="1" u="sng" dirty="0">
                <a:solidFill>
                  <a:schemeClr val="accent6">
                    <a:lumMod val="75000"/>
                  </a:schemeClr>
                </a:solidFill>
                <a:latin typeface="Arial" pitchFamily="34" charset="0"/>
                <a:cs typeface="Arial" pitchFamily="34" charset="0"/>
              </a:rPr>
              <a:t>για γρήγορη αποκατάσταση</a:t>
            </a:r>
            <a:r>
              <a:rPr lang="el-GR" sz="2400" dirty="0">
                <a:latin typeface="Arial" pitchFamily="34" charset="0"/>
                <a:cs typeface="Arial" pitchFamily="34" charset="0"/>
              </a:rPr>
              <a:t/>
            </a:r>
            <a:br>
              <a:rPr lang="el-GR" sz="2400" dirty="0">
                <a:latin typeface="Arial" pitchFamily="34" charset="0"/>
                <a:cs typeface="Arial" pitchFamily="34" charset="0"/>
              </a:rPr>
            </a:br>
            <a:r>
              <a:rPr lang="el-GR" sz="2400" b="1" dirty="0" smtClean="0">
                <a:latin typeface="Arial" pitchFamily="34" charset="0"/>
                <a:cs typeface="Arial" pitchFamily="34" charset="0"/>
              </a:rPr>
              <a:t>3</a:t>
            </a:r>
            <a:r>
              <a:rPr lang="el-GR" sz="2400" b="1" dirty="0">
                <a:latin typeface="Arial" pitchFamily="34" charset="0"/>
                <a:cs typeface="Arial" pitchFamily="34" charset="0"/>
              </a:rPr>
              <a:t>.</a:t>
            </a:r>
            <a:r>
              <a:rPr lang="el-GR" sz="2400" dirty="0">
                <a:latin typeface="Arial" pitchFamily="34" charset="0"/>
                <a:cs typeface="Arial" pitchFamily="34" charset="0"/>
              </a:rPr>
              <a:t> Η συγκέντρωση ελεύθερων ριζών αυξάνει τους μυϊκούς πόνους και τραυματισμούς. Αυτό δεν οφείλεται αποκλειστικά στην άσκηση, αλλά στην περιβαλλοντική μόλυνση, ακόμα και στην έκθεση στην ηλιακή ακτινοβολία. Γι’ αυτό, αντιοξειδωτικά (Βιταμίνη Ε, C, Βήτα Καροτίνη και Σελήνιο) πρέπει να περιλαμβάνονται στο </a:t>
            </a:r>
            <a:r>
              <a:rPr lang="el-GR" sz="2400" dirty="0" err="1">
                <a:latin typeface="Arial" pitchFamily="34" charset="0"/>
                <a:cs typeface="Arial" pitchFamily="34" charset="0"/>
              </a:rPr>
              <a:t>μετα</a:t>
            </a:r>
            <a:r>
              <a:rPr lang="el-GR" sz="2400" dirty="0">
                <a:latin typeface="Arial" pitchFamily="34" charset="0"/>
                <a:cs typeface="Arial" pitchFamily="34" charset="0"/>
              </a:rPr>
              <a:t>-προπονητικό «παράθυρο». Μαζί με τον πρωτεϊνικό καταβολισμό, υπάρχει αυξημένη ανάγκη για βιταμίνες του συμπλέγματος Β. </a:t>
            </a:r>
            <a:br>
              <a:rPr lang="el-GR" sz="2400" dirty="0">
                <a:latin typeface="Arial" pitchFamily="34" charset="0"/>
                <a:cs typeface="Arial" pitchFamily="34" charset="0"/>
              </a:rPr>
            </a:br>
            <a:r>
              <a:rPr lang="el-GR" sz="2400" b="1" dirty="0" smtClean="0">
                <a:latin typeface="Arial" pitchFamily="34" charset="0"/>
                <a:cs typeface="Arial" pitchFamily="34" charset="0"/>
              </a:rPr>
              <a:t>4</a:t>
            </a:r>
            <a:r>
              <a:rPr lang="el-GR" sz="2400" b="1" dirty="0">
                <a:latin typeface="Arial" pitchFamily="34" charset="0"/>
                <a:cs typeface="Arial" pitchFamily="34" charset="0"/>
              </a:rPr>
              <a:t>.</a:t>
            </a:r>
            <a:r>
              <a:rPr lang="el-GR" sz="2400" dirty="0">
                <a:latin typeface="Arial" pitchFamily="34" charset="0"/>
                <a:cs typeface="Arial" pitchFamily="34" charset="0"/>
              </a:rPr>
              <a:t> Καθώς οι πρωτεΐνες από τους μύες διασπώνται, τα αμινοξέα και οι </a:t>
            </a:r>
            <a:r>
              <a:rPr lang="el-GR" sz="2400" dirty="0" err="1">
                <a:latin typeface="Arial" pitchFamily="34" charset="0"/>
                <a:cs typeface="Arial" pitchFamily="34" charset="0"/>
              </a:rPr>
              <a:t>γλουταμίνες</a:t>
            </a:r>
            <a:r>
              <a:rPr lang="el-GR" sz="2400" dirty="0">
                <a:latin typeface="Arial" pitchFamily="34" charset="0"/>
                <a:cs typeface="Arial" pitchFamily="34" charset="0"/>
              </a:rPr>
              <a:t> μπορούν να επιταχύνουν και να επιβραδύνουν τη μυϊκή ένταση. Επίσης λειτουργούν συνεργαζόμενα ενισχύοντας το ανοσοποιητικό σύστημα. </a:t>
            </a:r>
            <a:br>
              <a:rPr lang="el-GR" sz="2400" dirty="0">
                <a:latin typeface="Arial" pitchFamily="34" charset="0"/>
                <a:cs typeface="Arial" pitchFamily="34" charset="0"/>
              </a:rPr>
            </a:br>
            <a:r>
              <a:rPr lang="el-GR" sz="2400" b="1" dirty="0" smtClean="0">
                <a:latin typeface="Arial" pitchFamily="34" charset="0"/>
                <a:cs typeface="Arial" pitchFamily="34" charset="0"/>
              </a:rPr>
              <a:t>5</a:t>
            </a:r>
            <a:r>
              <a:rPr lang="el-GR" sz="2400" b="1" dirty="0">
                <a:latin typeface="Arial" pitchFamily="34" charset="0"/>
                <a:cs typeface="Arial" pitchFamily="34" charset="0"/>
              </a:rPr>
              <a:t>.</a:t>
            </a:r>
            <a:r>
              <a:rPr lang="el-GR" sz="2400" dirty="0">
                <a:latin typeface="Arial" pitchFamily="34" charset="0"/>
                <a:cs typeface="Arial" pitchFamily="34" charset="0"/>
              </a:rPr>
              <a:t> Συνεχίστε την τροφοδότηση τις επόμενες δύο ώρες περίπου, στο 25-50% της ποσότητας μέσα στο παράθυρο.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3568" y="764704"/>
            <a:ext cx="7920880" cy="4104456"/>
          </a:xfrm>
        </p:spPr>
        <p:txBody>
          <a:bodyPr>
            <a:noAutofit/>
          </a:bodyPr>
          <a:lstStyle/>
          <a:p>
            <a:pPr algn="ctr"/>
            <a:r>
              <a:rPr lang="el-GR" sz="6600" b="1" u="sng" dirty="0">
                <a:solidFill>
                  <a:schemeClr val="tx1"/>
                </a:solidFill>
                <a:latin typeface="Arial" pitchFamily="34" charset="0"/>
                <a:cs typeface="Arial" pitchFamily="34" charset="0"/>
              </a:rPr>
              <a:t>ΔΙΑΤΡΟΦΗ ΚΑΙ </a:t>
            </a:r>
            <a:r>
              <a:rPr lang="el-GR" sz="6600" b="1" u="sng" dirty="0" smtClean="0">
                <a:solidFill>
                  <a:schemeClr val="tx1"/>
                </a:solidFill>
                <a:latin typeface="Arial" pitchFamily="34" charset="0"/>
                <a:cs typeface="Arial" pitchFamily="34" charset="0"/>
              </a:rPr>
              <a:t>ΨΥΧΟΛΟΓΙΑ,ΥΓΕΙΑ, ΑΘΛΗΤΙΣΜΟΣ</a:t>
            </a:r>
            <a:endParaRPr lang="el-GR" sz="6600" b="1" dirty="0">
              <a:solidFill>
                <a:schemeClr val="tx1"/>
              </a:solidFill>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9552" y="836712"/>
            <a:ext cx="8229600" cy="1143000"/>
          </a:xfrm>
        </p:spPr>
        <p:txBody>
          <a:bodyPr>
            <a:normAutofit fontScale="90000"/>
          </a:bodyPr>
          <a:lstStyle/>
          <a:p>
            <a:pPr algn="ctr"/>
            <a:r>
              <a:rPr lang="el-GR" u="sng" dirty="0" smtClean="0"/>
              <a:t>Διατροφή  στην εφηβεία</a:t>
            </a:r>
            <a:br>
              <a:rPr lang="el-GR" u="sng" dirty="0" smtClean="0"/>
            </a:br>
            <a:endParaRPr lang="el-GR" u="sng" dirty="0"/>
          </a:p>
        </p:txBody>
      </p:sp>
      <p:sp>
        <p:nvSpPr>
          <p:cNvPr id="3" name="2 - Θέση περιεχομένου"/>
          <p:cNvSpPr>
            <a:spLocks noGrp="1"/>
          </p:cNvSpPr>
          <p:nvPr>
            <p:ph idx="1"/>
          </p:nvPr>
        </p:nvSpPr>
        <p:spPr>
          <a:xfrm>
            <a:off x="467544" y="1628800"/>
            <a:ext cx="8229600" cy="4389120"/>
          </a:xfrm>
        </p:spPr>
        <p:txBody>
          <a:bodyPr>
            <a:normAutofit fontScale="40000" lnSpcReduction="20000"/>
          </a:bodyPr>
          <a:lstStyle/>
          <a:p>
            <a:pPr>
              <a:buNone/>
            </a:pPr>
            <a:r>
              <a:rPr lang="el-GR" dirty="0" smtClean="0"/>
              <a:t>	</a:t>
            </a:r>
            <a:r>
              <a:rPr lang="el-GR" sz="5500" dirty="0" smtClean="0">
                <a:latin typeface="Arial" pitchFamily="34" charset="0"/>
                <a:cs typeface="Arial" pitchFamily="34" charset="0"/>
              </a:rPr>
              <a:t>Η διατροφή παίζει σημαντικό ρόλο στην εφηβεία, ιδιαίτερα όταν συνυπάρχει και έντονη αθλητική δραστηριότητα.</a:t>
            </a:r>
          </a:p>
          <a:p>
            <a:pPr>
              <a:buNone/>
            </a:pPr>
            <a:r>
              <a:rPr lang="el-GR" sz="5500" dirty="0" smtClean="0">
                <a:latin typeface="Arial" pitchFamily="34" charset="0"/>
                <a:cs typeface="Arial" pitchFamily="34" charset="0"/>
              </a:rPr>
              <a:t>	Η </a:t>
            </a:r>
            <a:r>
              <a:rPr lang="el-GR" sz="5500" b="1" dirty="0" smtClean="0">
                <a:latin typeface="Arial" pitchFamily="34" charset="0"/>
                <a:cs typeface="Arial" pitchFamily="34" charset="0"/>
              </a:rPr>
              <a:t>πρόσληψη θρεπτικών συστατικών πριν την άσκηση</a:t>
            </a:r>
            <a:r>
              <a:rPr lang="el-GR" sz="5500" dirty="0" smtClean="0">
                <a:latin typeface="Arial" pitchFamily="34" charset="0"/>
                <a:cs typeface="Arial" pitchFamily="34" charset="0"/>
              </a:rPr>
              <a:t> προφυλάσσει από το αίσθημα της πείνας</a:t>
            </a:r>
            <a:br>
              <a:rPr lang="el-GR" sz="5500" dirty="0" smtClean="0">
                <a:latin typeface="Arial" pitchFamily="34" charset="0"/>
                <a:cs typeface="Arial" pitchFamily="34" charset="0"/>
              </a:rPr>
            </a:br>
            <a:r>
              <a:rPr lang="el-GR" sz="5500" dirty="0" smtClean="0">
                <a:latin typeface="Arial" pitchFamily="34" charset="0"/>
                <a:cs typeface="Arial" pitchFamily="34" charset="0"/>
              </a:rPr>
              <a:t>κατά την διάρκεια της προπόνησης και συμβάλλει στη διατήρηση των επιθυμητών επιπέδων γλυκόζης στους    μύες.</a:t>
            </a:r>
          </a:p>
          <a:p>
            <a:pPr>
              <a:buNone/>
            </a:pPr>
            <a:r>
              <a:rPr lang="el-GR" sz="5500" dirty="0" smtClean="0">
                <a:latin typeface="Arial" pitchFamily="34" charset="0"/>
                <a:cs typeface="Arial" pitchFamily="34" charset="0"/>
              </a:rPr>
              <a:t>	Για να νιώθουμε καλύτερα θα πρέπει </a:t>
            </a:r>
            <a:r>
              <a:rPr lang="el-GR" sz="5500" b="1" dirty="0" smtClean="0">
                <a:latin typeface="Arial" pitchFamily="34" charset="0"/>
                <a:cs typeface="Arial" pitchFamily="34" charset="0"/>
              </a:rPr>
              <a:t>3-4 ώρες πριν την άσκηση να έχουμε καταναλώσει ένα γεύμα σε στέρεα μορφή</a:t>
            </a:r>
            <a:r>
              <a:rPr lang="el-GR" sz="5500" dirty="0" smtClean="0">
                <a:latin typeface="Arial" pitchFamily="34" charset="0"/>
                <a:cs typeface="Arial" pitchFamily="34" charset="0"/>
              </a:rPr>
              <a:t>.  	</a:t>
            </a:r>
          </a:p>
          <a:p>
            <a:pPr>
              <a:buNone/>
            </a:pPr>
            <a:r>
              <a:rPr lang="el-GR" sz="5500" dirty="0" smtClean="0">
                <a:latin typeface="Arial" pitchFamily="34" charset="0"/>
                <a:cs typeface="Arial" pitchFamily="34" charset="0"/>
              </a:rPr>
              <a:t>	Έτσι, θα υπάρχει αρκετός χρόνος για να γίνει η πέψη. </a:t>
            </a:r>
            <a:r>
              <a:rPr lang="el-GR" sz="5500" b="1" dirty="0" smtClean="0">
                <a:latin typeface="Arial" pitchFamily="34" charset="0"/>
                <a:cs typeface="Arial" pitchFamily="34" charset="0"/>
              </a:rPr>
              <a:t>Κατά την διάρκεια της άσκησης, η λήψη των </a:t>
            </a:r>
            <a:r>
              <a:rPr lang="el-GR" sz="5500" b="1" dirty="0" err="1" smtClean="0">
                <a:latin typeface="Arial" pitchFamily="34" charset="0"/>
                <a:cs typeface="Arial" pitchFamily="34" charset="0"/>
              </a:rPr>
              <a:t>υδατανθρακούχων</a:t>
            </a:r>
            <a:r>
              <a:rPr lang="el-GR" sz="5500" b="1" dirty="0" smtClean="0">
                <a:latin typeface="Arial" pitchFamily="34" charset="0"/>
                <a:cs typeface="Arial" pitchFamily="34" charset="0"/>
              </a:rPr>
              <a:t> τροφών καθίσταται αναγκαία</a:t>
            </a:r>
            <a:r>
              <a:rPr lang="el-GR" sz="5500" dirty="0" smtClean="0">
                <a:latin typeface="Arial" pitchFamily="34" charset="0"/>
                <a:cs typeface="Arial" pitchFamily="34" charset="0"/>
              </a:rPr>
              <a:t>, ειδικά όταν ξεπερνά την μια ώρα.</a:t>
            </a:r>
          </a:p>
          <a:p>
            <a:pPr>
              <a:buNone/>
            </a:pPr>
            <a:r>
              <a:rPr lang="el-GR" sz="5500" dirty="0">
                <a:latin typeface="Arial" pitchFamily="34" charset="0"/>
                <a:cs typeface="Arial" pitchFamily="34" charset="0"/>
              </a:rPr>
              <a:t/>
            </a:r>
            <a:br>
              <a:rPr lang="el-GR" sz="5500" dirty="0">
                <a:latin typeface="Arial" pitchFamily="34" charset="0"/>
                <a:cs typeface="Arial" pitchFamily="34" charset="0"/>
              </a:rPr>
            </a:br>
            <a:endParaRPr lang="el-GR" sz="5500" dirty="0">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Εικόνα 8" descr="https://encrypted-tbn1.gstatic.com/images?q=tbn:ANd9GcSGnAIFzJ_yxVdCbyOsLpI7ueTYCs_f1IcL9MnVcyenmFn7fJ7P"/>
          <p:cNvPicPr>
            <a:picLocks noChangeAspect="1" noChangeArrowheads="1"/>
          </p:cNvPicPr>
          <p:nvPr/>
        </p:nvPicPr>
        <p:blipFill>
          <a:blip r:embed="rId2" cstate="print"/>
          <a:srcRect/>
          <a:stretch>
            <a:fillRect/>
          </a:stretch>
        </p:blipFill>
        <p:spPr bwMode="auto">
          <a:xfrm>
            <a:off x="-179388" y="-24"/>
            <a:ext cx="9323388" cy="6858000"/>
          </a:xfrm>
          <a:prstGeom prst="rect">
            <a:avLst/>
          </a:prstGeom>
          <a:noFill/>
          <a:ln w="9525">
            <a:noFill/>
            <a:miter lim="800000"/>
            <a:headEnd/>
            <a:tailEnd/>
          </a:ln>
        </p:spPr>
      </p:pic>
      <p:sp>
        <p:nvSpPr>
          <p:cNvPr id="2" name="1 - Τίτλος"/>
          <p:cNvSpPr>
            <a:spLocks noGrp="1"/>
          </p:cNvSpPr>
          <p:nvPr>
            <p:ph type="ctrTitle"/>
          </p:nvPr>
        </p:nvSpPr>
        <p:spPr>
          <a:xfrm>
            <a:off x="428596" y="214290"/>
            <a:ext cx="8103844" cy="1643074"/>
          </a:xfrm>
        </p:spPr>
        <p:txBody>
          <a:bodyPr>
            <a:normAutofit fontScale="90000"/>
          </a:bodyPr>
          <a:lstStyle/>
          <a:p>
            <a:pPr algn="ctr" fontAlgn="auto">
              <a:spcAft>
                <a:spcPts val="0"/>
              </a:spcAft>
              <a:defRPr/>
            </a:pPr>
            <a:r>
              <a:rPr lang="el-GR" b="1" u="sng" dirty="0" smtClean="0">
                <a:solidFill>
                  <a:schemeClr val="accent2"/>
                </a:solidFill>
              </a:rPr>
              <a:t>Διατροφή </a:t>
            </a:r>
            <a:r>
              <a:rPr lang="el-GR" b="1" u="sng" dirty="0" smtClean="0">
                <a:solidFill>
                  <a:schemeClr val="accent2"/>
                </a:solidFill>
              </a:rPr>
              <a:t>και   </a:t>
            </a:r>
            <a:r>
              <a:rPr lang="el-GR" b="1" u="sng" dirty="0" smtClean="0">
                <a:solidFill>
                  <a:schemeClr val="accent2"/>
                </a:solidFill>
              </a:rPr>
              <a:t>Μεταλλαγμένα Τρόφιμα</a:t>
            </a:r>
            <a:endParaRPr lang="el-GR" b="1" u="sng" dirty="0">
              <a:solidFill>
                <a:schemeClr val="accent2"/>
              </a:solidFill>
            </a:endParaRPr>
          </a:p>
        </p:txBody>
      </p:sp>
    </p:spTree>
  </p:cSld>
  <p:clrMapOvr>
    <a:masterClrMapping/>
  </p:clrMapOvr>
  <p:transition advClick="0" advTm="6000">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Τα μεταλλαγμένα τρόφιμα διαδίδονται όλο και περισσότερο."/>
          <p:cNvPicPr>
            <a:picLocks noChangeAspect="1" noChangeArrowheads="1"/>
          </p:cNvPicPr>
          <p:nvPr/>
        </p:nvPicPr>
        <p:blipFill>
          <a:blip r:embed="rId2" r:link="rId3" cstate="print"/>
          <a:srcRect/>
          <a:stretch>
            <a:fillRect/>
          </a:stretch>
        </p:blipFill>
        <p:spPr bwMode="auto">
          <a:xfrm>
            <a:off x="5435600" y="3933825"/>
            <a:ext cx="3708400" cy="2735263"/>
          </a:xfrm>
          <a:prstGeom prst="rect">
            <a:avLst/>
          </a:prstGeom>
          <a:ln>
            <a:noFill/>
          </a:ln>
          <a:effectLst>
            <a:outerShdw blurRad="292100" dist="139700" dir="2700000" algn="tl" rotWithShape="0">
              <a:srgbClr val="333333">
                <a:alpha val="65000"/>
              </a:srgbClr>
            </a:outerShdw>
          </a:effectLst>
        </p:spPr>
      </p:pic>
      <p:sp>
        <p:nvSpPr>
          <p:cNvPr id="3" name="2 - Τίτλος"/>
          <p:cNvSpPr>
            <a:spLocks noGrp="1"/>
          </p:cNvSpPr>
          <p:nvPr>
            <p:ph type="title"/>
          </p:nvPr>
        </p:nvSpPr>
        <p:spPr>
          <a:xfrm>
            <a:off x="457200" y="152400"/>
            <a:ext cx="8075240" cy="900336"/>
          </a:xfrm>
        </p:spPr>
        <p:txBody>
          <a:bodyPr>
            <a:normAutofit fontScale="90000"/>
          </a:bodyPr>
          <a:lstStyle/>
          <a:p>
            <a:pPr fontAlgn="auto">
              <a:spcAft>
                <a:spcPts val="0"/>
              </a:spcAft>
              <a:defRPr/>
            </a:pPr>
            <a:r>
              <a:rPr lang="el-GR" b="1" u="sng" dirty="0" smtClean="0">
                <a:solidFill>
                  <a:schemeClr val="accent2"/>
                </a:solidFill>
              </a:rPr>
              <a:t>Τι είναι  η γενετική τροποποίηση</a:t>
            </a:r>
            <a:r>
              <a:rPr lang="el-GR" b="1" u="sng" dirty="0" smtClean="0">
                <a:solidFill>
                  <a:schemeClr val="bg1">
                    <a:lumMod val="85000"/>
                    <a:lumOff val="15000"/>
                  </a:schemeClr>
                </a:solidFill>
              </a:rPr>
              <a:t>;</a:t>
            </a:r>
            <a:endParaRPr lang="el-GR" b="1" u="sng" dirty="0">
              <a:solidFill>
                <a:schemeClr val="bg1">
                  <a:lumMod val="85000"/>
                  <a:lumOff val="15000"/>
                </a:schemeClr>
              </a:solidFill>
            </a:endParaRPr>
          </a:p>
        </p:txBody>
      </p:sp>
      <p:sp>
        <p:nvSpPr>
          <p:cNvPr id="14339" name="3 - Θέση περιεχομένου"/>
          <p:cNvSpPr>
            <a:spLocks noGrp="1"/>
          </p:cNvSpPr>
          <p:nvPr>
            <p:ph idx="1"/>
          </p:nvPr>
        </p:nvSpPr>
        <p:spPr>
          <a:xfrm>
            <a:off x="0" y="1341438"/>
            <a:ext cx="9144000" cy="5256212"/>
          </a:xfrm>
        </p:spPr>
        <p:txBody>
          <a:bodyPr>
            <a:normAutofit lnSpcReduction="10000"/>
          </a:bodyPr>
          <a:lstStyle/>
          <a:p>
            <a:pPr>
              <a:buFont typeface="Wingdings 2" pitchFamily="18" charset="2"/>
              <a:buNone/>
            </a:pPr>
            <a:r>
              <a:rPr lang="el-GR" sz="2100" dirty="0" smtClean="0">
                <a:latin typeface="Arial Narrow" pitchFamily="34" charset="0"/>
              </a:rPr>
              <a:t>		Θα </a:t>
            </a:r>
            <a:r>
              <a:rPr lang="el-GR" sz="2100" dirty="0" smtClean="0">
                <a:latin typeface="Arial Narrow" pitchFamily="34" charset="0"/>
              </a:rPr>
              <a:t>μπορούσαμε να πούμε ότι η γενετική τροποποίηση είναι μία απλή μεταφορά γονιδίων μεταξύ ειδών που δε σχετίζονται (για παράδειγμα μεταφορά ζωικών γονιδίων σε φυτά). Εισάγονται τα επιθυμητά χαρακτηριστικά σε έναν οργανισμό για να βελτιωθεί (ανθεκτικότητα σε ασθένειες ή σε παράσιτα, ταχύτητα ανάπτυξης/ωρίμανσή του, βελτίωση της εμφάνισής ή ακόμα και της γεύσης του) Το γονίδιο αποτελεί τμήμα του DNA, το οποίο - σε συνδυασμό με άλλα γονίδια - καθορίζει την μορφή των ζωντανών κυττάρων και κατ’ επέκταση τον οργανισμό. Τα πράγματα όμως δεν είναι τόσο απλά. Για να γίνει μία τροποποίηση στα γονίδια ενός οργανισμού, τα κύτταρα κυριολεκτικά βομβαρδίζονται με αποτέλεσμα την τελείως τυχαία εισαγωγή γονιδίων από ένα διαφορετικό οργανισμό στο DNA του άλλου οργανισμού. Αυτό μπορεί να προκαλέσει απρόσμενες και απρόβλεπτες επιπτώσεις. Η εισαγωγή γονιδίων μπορεί με μεγάλη πιθανότητα να προκαλέσει αφαιρέσεις και </a:t>
            </a:r>
            <a:r>
              <a:rPr lang="el-GR" sz="2100" dirty="0" err="1" smtClean="0">
                <a:latin typeface="Arial Narrow" pitchFamily="34" charset="0"/>
              </a:rPr>
              <a:t>ανασυνδυασμούς</a:t>
            </a:r>
            <a:r>
              <a:rPr lang="el-GR" sz="2100" dirty="0" smtClean="0">
                <a:latin typeface="Arial Narrow" pitchFamily="34" charset="0"/>
              </a:rPr>
              <a:t> στο DNA ενός φυτού (οι οποίες είναι τυχαίες και όχι ελεγχόμενες). Αυτό μπορεί επίσης να προκαλεί απρόσμενες και απρόβλεπτες επιπτώσεις τόσο στο σχετικό φυτό, αλλά και στην αλληλεπίδραση που θα έχει στη φύση με άλλους οργανισμούς που τελικά καταλήγουν στη διατροφική μας αλυσίδα.</a:t>
            </a:r>
            <a:br>
              <a:rPr lang="el-GR" sz="2100" dirty="0" smtClean="0">
                <a:latin typeface="Arial Narrow" pitchFamily="34" charset="0"/>
              </a:rPr>
            </a:br>
            <a:endParaRPr lang="el-GR" sz="2100" dirty="0" smtClean="0">
              <a:latin typeface="Arial Narrow" pitchFamily="34" charset="0"/>
            </a:endParaRPr>
          </a:p>
        </p:txBody>
      </p:sp>
    </p:spTree>
  </p:cSld>
  <p:clrMapOvr>
    <a:masterClrMapping/>
  </p:clrMapOvr>
  <p:transition advTm="18000">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Εικόνα 5" descr="http://www.k-mag.gr/wp-content/uploads/2012/09/MetallagmenaTrofima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5362" name="2 - Θέση περιεχομένου"/>
          <p:cNvSpPr>
            <a:spLocks noGrp="1"/>
          </p:cNvSpPr>
          <p:nvPr>
            <p:ph idx="1"/>
          </p:nvPr>
        </p:nvSpPr>
        <p:spPr>
          <a:xfrm>
            <a:off x="0" y="1125538"/>
            <a:ext cx="8893175" cy="5588000"/>
          </a:xfrm>
        </p:spPr>
        <p:txBody>
          <a:bodyPr/>
          <a:lstStyle/>
          <a:p>
            <a:r>
              <a:rPr lang="el-GR" sz="2200" dirty="0" smtClean="0">
                <a:latin typeface="Arial Narrow" pitchFamily="34" charset="0"/>
              </a:rPr>
              <a:t>Τα πρώτα γενετικά τροποποιημένα τρόφιμα ήταν δενδρύλλια καπνού και δημιουργήθηκαν στις ΗΠΑ το1983. Η Ευρωπαϊκή Επιτροπή επέτρεψε το 2004 τη διάθεση στην αγορά γενετικώς τροποποιημένου  καλαμποκιού. Στην Ελλάδα το πρώτο μεταλλαγμένο προϊόν που πήρε άδεια για πειραματική καλλιέργεια ήταν μία ντομάτα, που είχε υποστεί τροποποίηση για επιβράδυνση της ωρίμανσης (1997). Μετά ακολούθησε η άδεια για καλλιέργεια μεταλλαγμένου βαμβακιού που εμφανίζει εντομοκτόνο δράση και μεγάλη αντοχή (σε ζιζανιοκτόνο της ίδιας εταιρείας που παράγει το σπόρο). Μετά το βαμβάκι ήταν η σειρά του μεταλλαγμένου καλαμποκιού (1998) και των μεταλλαγμένων ζαχαρότευτλων, που έχουν υποστεί τροποποίηση ώστε να παρουσιάζουν αυξημένη αντοχή σε ζιζανιοκτόνα συγκεκριμένων εταιρειών. Στην Ευρώπη τα γενετικώς μεταλλαγμένα τρόφιμα δεν είναι ακόμη διαδεδομένα, αλλά τα καταναλώνουμε έμμεσα, αφού χρησιμοποιούνται κατά κόρον ως ζωικά τρόφιμα. Αυτό συμβαίνει ιδιαίτερα με τη γενετικώς μεταλλαγμένη σόγια, που παράγεται κυρίως στην νότιο Αμερική (για την καλλιέργεια της οποίας καταστρέφεται ο Αμαζόνιος) και στις ΗΠΑ. Αυτό ισχύει ιδίως για το γάλα, αυγά και κρέας</a:t>
            </a:r>
            <a:r>
              <a:rPr lang="el-GR" dirty="0" smtClean="0">
                <a:latin typeface="Arial Narrow" pitchFamily="34" charset="0"/>
              </a:rPr>
              <a:t>.</a:t>
            </a:r>
          </a:p>
          <a:p>
            <a:endParaRPr lang="el-GR" dirty="0" smtClean="0"/>
          </a:p>
        </p:txBody>
      </p:sp>
      <p:sp>
        <p:nvSpPr>
          <p:cNvPr id="2" name="1 - Τίτλος"/>
          <p:cNvSpPr>
            <a:spLocks noGrp="1"/>
          </p:cNvSpPr>
          <p:nvPr>
            <p:ph type="title"/>
          </p:nvPr>
        </p:nvSpPr>
        <p:spPr>
          <a:xfrm>
            <a:off x="323528" y="404664"/>
            <a:ext cx="8676456" cy="1224136"/>
          </a:xfrm>
        </p:spPr>
        <p:txBody>
          <a:bodyPr>
            <a:normAutofit fontScale="90000"/>
          </a:bodyPr>
          <a:lstStyle/>
          <a:p>
            <a:pPr fontAlgn="auto">
              <a:spcAft>
                <a:spcPts val="0"/>
              </a:spcAft>
              <a:defRPr/>
            </a:pPr>
            <a:r>
              <a:rPr lang="el-GR" dirty="0" smtClean="0"/>
              <a:t>.</a:t>
            </a:r>
            <a:br>
              <a:rPr lang="el-GR" dirty="0" smtClean="0"/>
            </a:br>
            <a:r>
              <a:rPr lang="el-GR" b="1" u="sng" dirty="0" smtClean="0">
                <a:solidFill>
                  <a:schemeClr val="accent6">
                    <a:lumMod val="50000"/>
                  </a:schemeClr>
                </a:solidFill>
              </a:rPr>
              <a:t>Γενετικά τροποποιημένα τρόφιμα</a:t>
            </a:r>
            <a:r>
              <a:rPr lang="el-GR" u="sng" dirty="0" smtClean="0">
                <a:solidFill>
                  <a:schemeClr val="accent6">
                    <a:lumMod val="50000"/>
                  </a:schemeClr>
                </a:solidFill>
              </a:rPr>
              <a:t> </a:t>
            </a:r>
            <a:r>
              <a:rPr lang="el-GR" dirty="0" smtClean="0"/>
              <a:t/>
            </a:r>
            <a:br>
              <a:rPr lang="el-GR" dirty="0" smtClean="0"/>
            </a:br>
            <a:endParaRPr lang="el-GR" dirty="0"/>
          </a:p>
        </p:txBody>
      </p:sp>
      <p:sp>
        <p:nvSpPr>
          <p:cNvPr id="15364" name="Rectangle 3"/>
          <p:cNvSpPr>
            <a:spLocks noChangeArrowheads="1"/>
          </p:cNvSpPr>
          <p:nvPr/>
        </p:nvSpPr>
        <p:spPr bwMode="auto">
          <a:xfrm>
            <a:off x="611188" y="2593975"/>
            <a:ext cx="7777162" cy="461963"/>
          </a:xfrm>
          <a:prstGeom prst="rect">
            <a:avLst/>
          </a:prstGeom>
          <a:noFill/>
          <a:ln w="9525">
            <a:noFill/>
            <a:miter lim="800000"/>
            <a:headEnd/>
            <a:tailEnd/>
          </a:ln>
        </p:spPr>
        <p:txBody>
          <a:bodyPr anchor="ctr">
            <a:spAutoFit/>
          </a:bodyPr>
          <a:lstStyle/>
          <a:p>
            <a:endParaRPr lang="el-GR" sz="1200">
              <a:solidFill>
                <a:srgbClr val="000000"/>
              </a:solidFill>
              <a:ea typeface="Times New Roman" pitchFamily="18" charset="0"/>
              <a:cs typeface="Arial" charset="0"/>
            </a:endParaRPr>
          </a:p>
          <a:p>
            <a:r>
              <a:rPr lang="el-GR" sz="1200">
                <a:solidFill>
                  <a:srgbClr val="000000"/>
                </a:solidFill>
                <a:ea typeface="Times New Roman" pitchFamily="18" charset="0"/>
                <a:cs typeface="Arial" charset="0"/>
              </a:rPr>
              <a:t>.</a:t>
            </a:r>
            <a:endParaRPr lang="el-GR">
              <a:ea typeface="Times New Roman" pitchFamily="18" charset="0"/>
              <a:cs typeface="Arial" charset="0"/>
            </a:endParaRPr>
          </a:p>
        </p:txBody>
      </p:sp>
    </p:spTree>
  </p:cSld>
  <p:clrMapOvr>
    <a:masterClrMapping/>
  </p:clrMapOvr>
  <p:transition advTm="18000">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http://3.bp.blogspot.com/-NFak3K_kDTg/TdOQje5ko4I/AAAAAAAACvg/O1y_27uu3w8/s1600/%25CE%2593%25CE%2595%25CE%259D%25CE%2595%25CE%25A4%25CE%2599%25CE%259A%25CE%2591%2B%25CE%25A4%25CE%25A1%25CE%259F%25CE%25A6%25CE%2599%25CE%259C%25CE%2591%2B2.jpg"/>
          <p:cNvPicPr>
            <a:picLocks noChangeAspect="1" noChangeArrowheads="1"/>
          </p:cNvPicPr>
          <p:nvPr/>
        </p:nvPicPr>
        <p:blipFill>
          <a:blip r:embed="rId2" cstate="print"/>
          <a:srcRect/>
          <a:stretch>
            <a:fillRect/>
          </a:stretch>
        </p:blipFill>
        <p:spPr bwMode="auto">
          <a:xfrm>
            <a:off x="395288" y="692150"/>
            <a:ext cx="4140200" cy="3175000"/>
          </a:xfrm>
          <a:prstGeom prst="rect">
            <a:avLst/>
          </a:prstGeom>
          <a:noFill/>
          <a:ln w="9525">
            <a:noFill/>
            <a:miter lim="800000"/>
            <a:headEnd/>
            <a:tailEnd/>
          </a:ln>
        </p:spPr>
      </p:pic>
      <p:pic>
        <p:nvPicPr>
          <p:cNvPr id="16386" name="Picture 2" descr="http://bletsas.gr/wp-content/uploads/2010/11/cs_gmo-free-294x300.gif"/>
          <p:cNvPicPr>
            <a:picLocks noChangeAspect="1" noChangeArrowheads="1"/>
          </p:cNvPicPr>
          <p:nvPr/>
        </p:nvPicPr>
        <p:blipFill>
          <a:blip r:embed="rId3" cstate="print"/>
          <a:srcRect/>
          <a:stretch>
            <a:fillRect/>
          </a:stretch>
        </p:blipFill>
        <p:spPr bwMode="auto">
          <a:xfrm>
            <a:off x="5076825" y="3141663"/>
            <a:ext cx="3448050" cy="3517900"/>
          </a:xfrm>
          <a:prstGeom prst="rect">
            <a:avLst/>
          </a:prstGeom>
          <a:noFill/>
          <a:ln w="9525">
            <a:noFill/>
            <a:miter lim="800000"/>
            <a:headEnd/>
            <a:tailEnd/>
          </a:ln>
        </p:spPr>
      </p:pic>
    </p:spTree>
  </p:cSld>
  <p:clrMapOvr>
    <a:masterClrMapping/>
  </p:clrMapOvr>
  <p:transition advTm="4000">
    <p:pu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4" descr="http://thumbs.dreamstime.com/t/%CF%84%CF%81%CF%8C%CF%86%CE%B9%CE%BC%CE%B1-2-%CF%84%CF%81%CE%BF%CF%80%CE%BF%CF%80%CE%BF%CE%B9%CE%B7%CE%BC%CE%AD%CE%BD%CE%B1-%CE%B3%CE%B5%CE%BD%CE%B5%CF%84%CE%B9%CE%BA%CE%AC-657395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1 - Θέση περιεχομένου"/>
          <p:cNvSpPr>
            <a:spLocks noGrp="1"/>
          </p:cNvSpPr>
          <p:nvPr>
            <p:ph idx="4294967295"/>
          </p:nvPr>
        </p:nvSpPr>
        <p:spPr>
          <a:xfrm>
            <a:off x="0" y="857232"/>
            <a:ext cx="9144000" cy="5568968"/>
          </a:xfrm>
        </p:spPr>
        <p:txBody>
          <a:bodyPr>
            <a:normAutofit fontScale="70000" lnSpcReduction="20000"/>
          </a:bodyPr>
          <a:lstStyle/>
          <a:p>
            <a:pPr marL="274320" indent="-274320" fontAlgn="auto">
              <a:spcAft>
                <a:spcPts val="0"/>
              </a:spcAft>
              <a:buFont typeface="Wingdings 2"/>
              <a:buChar char=""/>
              <a:defRPr/>
            </a:pPr>
            <a:r>
              <a:rPr lang="el-GR" sz="3100" dirty="0" smtClean="0"/>
              <a:t>Τα γενετικά μεταλλαγμένα ή τροποποιημένα τρόφιμα αποτελούν πηγή ανησυχιών, λόγω των επιδράσεων που μπορούν να έχουν στην ανθρώπινη υγεία και στο περιβάλλον.</a:t>
            </a:r>
          </a:p>
          <a:p>
            <a:pPr marL="274320" indent="-274320" fontAlgn="auto">
              <a:spcAft>
                <a:spcPts val="0"/>
              </a:spcAft>
              <a:buFont typeface="Wingdings 2"/>
              <a:buChar char=""/>
              <a:defRPr/>
            </a:pPr>
            <a:r>
              <a:rPr lang="el-GR" sz="3100" dirty="0" smtClean="0"/>
              <a:t>Παρά το γεγονός ότι χρειάζονται συνεχείς έρευνες για την ασφάλεια και τις επιπτώσεις στον άνθρωπο και στο περιβάλλον των μεταλλαγμένων τροφίμων, εντούτοις τα επιστημονικά δεδομένα που έχουμε μέχρι σήμερα δεν υποστηρίζουν τη θέση ότι τα τρόφιμα αυτά προκαλούν σημαντικά προβλήματα στην ανθρώπινη υγεία.</a:t>
            </a:r>
          </a:p>
          <a:p>
            <a:pPr marL="274320" indent="-274320" fontAlgn="auto">
              <a:spcAft>
                <a:spcPts val="0"/>
              </a:spcAft>
              <a:buFont typeface="Wingdings 2"/>
              <a:buChar char=""/>
              <a:defRPr/>
            </a:pPr>
            <a:r>
              <a:rPr lang="el-GR" sz="3100" dirty="0" smtClean="0"/>
              <a:t>Πολλές από τις ανησυχίες και προβληματισμούς που υπάρχουν σχετικά με τις αρνητικές επιπτώσεις των γενετικά μεταλλαγμένων τροφίμων ισχύουν και για τα κανονικά τρόφιμα. Αυτό δεν σημαίνει ότι μπορούμε σήμερα να θεωρήσουμε ότι τα μεταλλαγμένα τρόφιμα είναι τελεσίδικα απαλλαγμένα οποιονδήποτε κινδύνων.</a:t>
            </a:r>
          </a:p>
          <a:p>
            <a:pPr marL="274320" indent="-274320" fontAlgn="auto">
              <a:spcAft>
                <a:spcPts val="0"/>
              </a:spcAft>
              <a:buFont typeface="Wingdings 2"/>
              <a:buChar char=""/>
              <a:defRPr/>
            </a:pPr>
            <a:r>
              <a:rPr lang="el-GR" sz="3100" dirty="0" smtClean="0"/>
              <a:t>Τα δεδομένα που έχουμε σήμερα και δείχνουν ότι δεν υπάρχουν σοβαρές αρνητικές επιπτώσεις για την υγεία μας και το περιβάλλον, προκύπτουν από βραχυπρόθεσμες έρευνες. Δεν έχουμε σήμερα μακροπρόθεσμες έρευνες που να αποδεικνύουν ότι η πολύχρονη κατανάλωση τέτοιων προϊόντων είναι εντελώς χωρίς περισσότερους κινδύνους από τα συνηθισμένα τρόφιμα.</a:t>
            </a:r>
          </a:p>
          <a:p>
            <a:pPr marL="274320" indent="-274320" fontAlgn="auto">
              <a:spcAft>
                <a:spcPts val="0"/>
              </a:spcAft>
              <a:buFont typeface="Wingdings 2"/>
              <a:buChar char=""/>
              <a:defRPr/>
            </a:pPr>
            <a:endParaRPr lang="el-GR" dirty="0"/>
          </a:p>
        </p:txBody>
      </p:sp>
      <p:sp>
        <p:nvSpPr>
          <p:cNvPr id="3" name="2 - Τίτλος"/>
          <p:cNvSpPr>
            <a:spLocks noGrp="1"/>
          </p:cNvSpPr>
          <p:nvPr>
            <p:ph type="title" idx="4294967295"/>
          </p:nvPr>
        </p:nvSpPr>
        <p:spPr>
          <a:xfrm>
            <a:off x="914400" y="-428652"/>
            <a:ext cx="8229600" cy="1219202"/>
          </a:xfrm>
        </p:spPr>
        <p:txBody>
          <a:bodyPr/>
          <a:lstStyle/>
          <a:p>
            <a:pPr fontAlgn="auto">
              <a:spcAft>
                <a:spcPts val="0"/>
              </a:spcAft>
              <a:defRPr/>
            </a:pPr>
            <a:r>
              <a:rPr lang="el-GR" b="1" u="sng" dirty="0" smtClean="0">
                <a:solidFill>
                  <a:schemeClr val="tx1"/>
                </a:solidFill>
              </a:rPr>
              <a:t>Απειλούν την υγεία μας;</a:t>
            </a:r>
            <a:endParaRPr lang="el-GR" b="1" u="sng" dirty="0">
              <a:solidFill>
                <a:schemeClr val="tx1"/>
              </a:solidFill>
            </a:endParaRPr>
          </a:p>
        </p:txBody>
      </p:sp>
    </p:spTree>
  </p:cSld>
  <p:clrMapOvr>
    <a:masterClrMapping/>
  </p:clrMapOvr>
  <p:transition advTm="17000">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Εικόνα 14" descr="http://www.skai.gr/files/temp/056CC51DE63BDFEE6B7499F6FBE75B2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8434" name="Rectangle 1"/>
          <p:cNvSpPr>
            <a:spLocks noChangeArrowheads="1"/>
          </p:cNvSpPr>
          <p:nvPr/>
        </p:nvSpPr>
        <p:spPr bwMode="auto">
          <a:xfrm>
            <a:off x="0" y="526568"/>
            <a:ext cx="9144000" cy="5509200"/>
          </a:xfrm>
          <a:prstGeom prst="rect">
            <a:avLst/>
          </a:prstGeom>
          <a:noFill/>
          <a:ln w="9525">
            <a:noFill/>
            <a:miter lim="800000"/>
            <a:headEnd/>
            <a:tailEnd/>
          </a:ln>
        </p:spPr>
        <p:txBody>
          <a:bodyPr wrap="square" anchor="ctr">
            <a:spAutoFit/>
          </a:bodyPr>
          <a:lstStyle/>
          <a:p>
            <a:pPr eaLnBrk="0" hangingPunct="0"/>
            <a:r>
              <a:rPr lang="en-US" sz="3200" dirty="0" smtClean="0">
                <a:ea typeface="Times New Roman" pitchFamily="18" charset="0"/>
                <a:cs typeface="Arial" charset="0"/>
              </a:rPr>
              <a:t>  	</a:t>
            </a:r>
            <a:r>
              <a:rPr lang="el-GR" sz="3200" dirty="0" smtClean="0">
                <a:ea typeface="Times New Roman" pitchFamily="18" charset="0"/>
                <a:cs typeface="Arial" charset="0"/>
              </a:rPr>
              <a:t>Εκείνο </a:t>
            </a:r>
            <a:r>
              <a:rPr lang="el-GR" sz="3200" dirty="0">
                <a:ea typeface="Times New Roman" pitchFamily="18" charset="0"/>
                <a:cs typeface="Arial" charset="0"/>
              </a:rPr>
              <a:t>που εμείς παρατηρούμε είναι ότι οι εξελίξεις στο θέμα στην Ευρώπη ακολουθούν αυτό που παρατηρήθηκε πρώτα στις Ηνωμένες Πολιτείες. Στη χώρα αυτή, τα μεταλλαγμένα τρόφιμα εξαπλώθηκαν πολύ πιο γρήγορα ενώ στην Ευρώπη υπήρχαν σοβαρές επιφυλάξεις. Σταδιακά βλέπουμε ότι και στην Ευρώπη ακολουθείται μια λιγότερο περιοριστική προσέγγιση. Οι εκτάσεις που καλλιεργούνται με μεταλλαγμένα προϊόντα έχουν πολλαπλασιαστεί κατά τα τελευταία χρόνια</a:t>
            </a:r>
            <a:r>
              <a:rPr lang="el-GR" sz="3200" dirty="0" smtClean="0">
                <a:ea typeface="Times New Roman" pitchFamily="18" charset="0"/>
                <a:cs typeface="Arial" charset="0"/>
              </a:rPr>
              <a:t>.</a:t>
            </a:r>
            <a:endParaRPr lang="el-GR" sz="3200" dirty="0">
              <a:ea typeface="Times New Roman" pitchFamily="18" charset="0"/>
              <a:cs typeface="Arial" charset="0"/>
            </a:endParaRPr>
          </a:p>
        </p:txBody>
      </p:sp>
    </p:spTree>
  </p:cSld>
  <p:clrMapOvr>
    <a:masterClrMapping/>
  </p:clrMapOvr>
  <p:transition advTm="15000">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Εικόνα 14" descr="http://www.skai.gr/files/temp/056CC51DE63BDFEE6B7499F6FBE75B2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8434" name="Rectangle 1"/>
          <p:cNvSpPr>
            <a:spLocks noChangeArrowheads="1"/>
          </p:cNvSpPr>
          <p:nvPr/>
        </p:nvSpPr>
        <p:spPr bwMode="auto">
          <a:xfrm>
            <a:off x="0" y="979161"/>
            <a:ext cx="9144000" cy="4401205"/>
          </a:xfrm>
          <a:prstGeom prst="rect">
            <a:avLst/>
          </a:prstGeom>
          <a:noFill/>
          <a:ln w="9525">
            <a:noFill/>
            <a:miter lim="800000"/>
            <a:headEnd/>
            <a:tailEnd/>
          </a:ln>
        </p:spPr>
        <p:txBody>
          <a:bodyPr anchor="ctr">
            <a:spAutoFit/>
          </a:bodyPr>
          <a:lstStyle/>
          <a:p>
            <a:pPr eaLnBrk="0" hangingPunct="0"/>
            <a:r>
              <a:rPr lang="en-US" sz="2400" dirty="0" smtClean="0">
                <a:ea typeface="Times New Roman" pitchFamily="18" charset="0"/>
                <a:cs typeface="Arial" charset="0"/>
              </a:rPr>
              <a:t>  </a:t>
            </a:r>
            <a:endParaRPr lang="el-GR" sz="2400" dirty="0">
              <a:ea typeface="Times New Roman" pitchFamily="18" charset="0"/>
              <a:cs typeface="Arial" charset="0"/>
            </a:endParaRPr>
          </a:p>
          <a:p>
            <a:pPr eaLnBrk="0" hangingPunct="0"/>
            <a:r>
              <a:rPr lang="en-US" sz="2400" dirty="0" smtClean="0">
                <a:ea typeface="Times New Roman" pitchFamily="18" charset="0"/>
                <a:cs typeface="Arial" charset="0"/>
              </a:rPr>
              <a:t>	</a:t>
            </a:r>
            <a:r>
              <a:rPr lang="el-GR" sz="3200" dirty="0" smtClean="0">
                <a:ea typeface="Times New Roman" pitchFamily="18" charset="0"/>
                <a:cs typeface="Arial" charset="0"/>
              </a:rPr>
              <a:t>Είναι </a:t>
            </a:r>
            <a:r>
              <a:rPr lang="el-GR" sz="3200" dirty="0">
                <a:ea typeface="Times New Roman" pitchFamily="18" charset="0"/>
                <a:cs typeface="Arial" charset="0"/>
              </a:rPr>
              <a:t>γεγονός ότι τα μεταλλαγμένα τρόφιμα μπορούν να δώσουν λύση σε πολλά προβλήματα που αφορούν την ανθρωπότητα. Ιδιαίτερα έχουν τη δυνατότητα να επιτρέψουν την αντιμετώπιση της απειλής της πείνας και του υποσιτισμού.</a:t>
            </a:r>
          </a:p>
          <a:p>
            <a:pPr eaLnBrk="0" hangingPunct="0"/>
            <a:r>
              <a:rPr lang="el-GR" sz="3200" dirty="0">
                <a:ea typeface="Times New Roman" pitchFamily="18" charset="0"/>
                <a:cs typeface="Arial" charset="0"/>
              </a:rPr>
              <a:t>Χρειάζονται όμως δικλείδες ασφαλείας για την αποφυγή ανεπιθύμητων επιπτώσεων σε πολιτικό, οικονομικό, περιβαλλοντικό και ιατρικό επίπεδο.</a:t>
            </a:r>
          </a:p>
        </p:txBody>
      </p:sp>
    </p:spTree>
  </p:cSld>
  <p:clrMapOvr>
    <a:masterClrMapping/>
  </p:clrMapOvr>
  <p:transition advTm="15000">
    <p:wedg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428596" y="38208"/>
            <a:ext cx="8101013" cy="4832092"/>
          </a:xfrm>
          <a:prstGeom prst="rect">
            <a:avLst/>
          </a:prstGeom>
          <a:noFill/>
          <a:ln w="9525">
            <a:noFill/>
            <a:miter lim="800000"/>
            <a:headEnd/>
            <a:tailEnd/>
          </a:ln>
          <a:effectLst/>
        </p:spPr>
        <p:txBody>
          <a:bodyPr anchor="ctr">
            <a:spAutoFit/>
          </a:bodyPr>
          <a:lstStyle/>
          <a:p>
            <a:pPr algn="ctr"/>
            <a:r>
              <a:rPr lang="el-GR" sz="2800" b="1" u="sng" dirty="0">
                <a:solidFill>
                  <a:srgbClr val="0D0D0D"/>
                </a:solidFill>
                <a:ea typeface="Times New Roman" pitchFamily="18" charset="0"/>
                <a:cs typeface="Arial" charset="0"/>
              </a:rPr>
              <a:t>Οι υποσχέσεις (τα δήθεν πλεονεκτήματα) των γενετικά μεταλλαγμένων </a:t>
            </a:r>
          </a:p>
          <a:p>
            <a:pPr eaLnBrk="0" hangingPunct="0"/>
            <a:r>
              <a:rPr lang="el-GR" sz="2800" dirty="0">
                <a:solidFill>
                  <a:srgbClr val="000000"/>
                </a:solidFill>
                <a:ea typeface="Times New Roman" pitchFamily="18" charset="0"/>
                <a:cs typeface="Arial" charset="0"/>
              </a:rPr>
              <a:t>1.Μείωση των φυτοφαρμάκων </a:t>
            </a:r>
            <a:endParaRPr lang="el-GR" sz="2800" dirty="0">
              <a:ea typeface="Times New Roman" pitchFamily="18" charset="0"/>
              <a:cs typeface="Arial" charset="0"/>
            </a:endParaRPr>
          </a:p>
          <a:p>
            <a:pPr eaLnBrk="0" hangingPunct="0"/>
            <a:r>
              <a:rPr lang="el-GR" sz="2800" dirty="0">
                <a:solidFill>
                  <a:srgbClr val="000000"/>
                </a:solidFill>
                <a:ea typeface="Times New Roman" pitchFamily="18" charset="0"/>
                <a:cs typeface="Arial" charset="0"/>
              </a:rPr>
              <a:t>2.Αύξηση της σοδειάς και του κέρδους</a:t>
            </a:r>
            <a:endParaRPr lang="el-GR" sz="2800" dirty="0">
              <a:ea typeface="Times New Roman" pitchFamily="18" charset="0"/>
              <a:cs typeface="Arial" charset="0"/>
            </a:endParaRPr>
          </a:p>
          <a:p>
            <a:pPr eaLnBrk="0" hangingPunct="0"/>
            <a:r>
              <a:rPr lang="el-GR" sz="2800" dirty="0">
                <a:solidFill>
                  <a:srgbClr val="000000"/>
                </a:solidFill>
                <a:ea typeface="Times New Roman" pitchFamily="18" charset="0"/>
                <a:cs typeface="Arial" charset="0"/>
              </a:rPr>
              <a:t>3.Μείωση της εργατικού κόπου των αγροτών</a:t>
            </a:r>
            <a:endParaRPr lang="el-GR" sz="2800" dirty="0">
              <a:ea typeface="Times New Roman" pitchFamily="18" charset="0"/>
              <a:cs typeface="Arial" charset="0"/>
            </a:endParaRPr>
          </a:p>
          <a:p>
            <a:pPr eaLnBrk="0" hangingPunct="0"/>
            <a:r>
              <a:rPr lang="el-GR" sz="2800" dirty="0">
                <a:solidFill>
                  <a:srgbClr val="000000"/>
                </a:solidFill>
                <a:ea typeface="Times New Roman" pitchFamily="18" charset="0"/>
                <a:cs typeface="Arial" charset="0"/>
              </a:rPr>
              <a:t>4.Μείωση της παγκόσμιας πεινάς. </a:t>
            </a:r>
            <a:endParaRPr lang="el-GR" sz="2800" dirty="0">
              <a:ea typeface="Times New Roman" pitchFamily="18" charset="0"/>
              <a:cs typeface="Arial" charset="0"/>
            </a:endParaRPr>
          </a:p>
          <a:p>
            <a:pPr eaLnBrk="0" hangingPunct="0"/>
            <a:r>
              <a:rPr lang="el-GR" sz="2800" dirty="0">
                <a:solidFill>
                  <a:srgbClr val="000000"/>
                </a:solidFill>
                <a:ea typeface="Times New Roman" pitchFamily="18" charset="0"/>
                <a:cs typeface="Arial" charset="0"/>
              </a:rPr>
              <a:t>Μία επικίνδυνη άποψη είναι αυτή που υποστηρίζει ότι το πρόβλημα της πείνας στον κόσμο είναι τεχνοκρατικό και όχι κοινωνικοπολιτικό και μπορεί να λυθεί μέσω των γενετικά μεταλλαγμένων τροφίμων</a:t>
            </a:r>
            <a:endParaRPr lang="el-GR" sz="2800" dirty="0">
              <a:ea typeface="Times New Roman" pitchFamily="18" charset="0"/>
              <a:cs typeface="Arial" charset="0"/>
            </a:endParaRPr>
          </a:p>
        </p:txBody>
      </p:sp>
      <p:pic>
        <p:nvPicPr>
          <p:cNvPr id="19458" name="Εικόνα 11" descr="http://www.freemonks.gr/gallery/image/ProtiSelida/Mutated_Fruit2.jpg"/>
          <p:cNvPicPr>
            <a:picLocks noChangeAspect="1" noChangeArrowheads="1"/>
          </p:cNvPicPr>
          <p:nvPr/>
        </p:nvPicPr>
        <p:blipFill>
          <a:blip r:embed="rId2" cstate="print"/>
          <a:srcRect/>
          <a:stretch>
            <a:fillRect/>
          </a:stretch>
        </p:blipFill>
        <p:spPr bwMode="auto">
          <a:xfrm>
            <a:off x="4214810" y="4429132"/>
            <a:ext cx="3492500" cy="2143140"/>
          </a:xfrm>
          <a:prstGeom prst="rect">
            <a:avLst/>
          </a:prstGeom>
          <a:noFill/>
          <a:ln w="9525">
            <a:noFill/>
            <a:miter lim="800000"/>
            <a:headEnd/>
            <a:tailEnd/>
          </a:ln>
        </p:spPr>
      </p:pic>
    </p:spTree>
  </p:cSld>
  <p:clrMapOvr>
    <a:masterClrMapping/>
  </p:clrMapOvr>
  <p:transition advTm="8000">
    <p:diamon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AutoShape 4" descr="Αποτέλεσμα εικόνας για γενετικά τροποποιημένα τρόφιμα"/>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l-GR">
              <a:latin typeface="Constantia" pitchFamily="18" charset="0"/>
            </a:endParaRPr>
          </a:p>
        </p:txBody>
      </p:sp>
      <p:sp>
        <p:nvSpPr>
          <p:cNvPr id="20482" name="AutoShape 6" descr="Αποτέλεσμα εικόνας για γενετικά τροποποιημένα τρόφιμα"/>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l-GR">
              <a:latin typeface="Constantia" pitchFamily="18" charset="0"/>
            </a:endParaRPr>
          </a:p>
        </p:txBody>
      </p:sp>
      <p:pic>
        <p:nvPicPr>
          <p:cNvPr id="20483" name="Picture 8" descr="http://www.freemonks.gr/gallery/image/ProtiSelida/Mutated_Fruit.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0484" name="Rectangle 9"/>
          <p:cNvSpPr>
            <a:spLocks noChangeArrowheads="1"/>
          </p:cNvSpPr>
          <p:nvPr/>
        </p:nvSpPr>
        <p:spPr bwMode="auto">
          <a:xfrm>
            <a:off x="2268538" y="361950"/>
            <a:ext cx="4319587" cy="492125"/>
          </a:xfrm>
          <a:prstGeom prst="rect">
            <a:avLst/>
          </a:prstGeom>
          <a:noFill/>
          <a:ln w="9525">
            <a:noFill/>
            <a:miter lim="800000"/>
            <a:headEnd/>
            <a:tailEnd/>
          </a:ln>
        </p:spPr>
        <p:txBody>
          <a:bodyPr anchor="ctr">
            <a:spAutoFit/>
          </a:bodyPr>
          <a:lstStyle/>
          <a:p>
            <a:pPr algn="ctr"/>
            <a:r>
              <a:rPr lang="el-GR" sz="2600" b="1" i="1" u="sng">
                <a:solidFill>
                  <a:srgbClr val="002060"/>
                </a:solidFill>
                <a:ea typeface="Times New Roman" pitchFamily="18" charset="0"/>
                <a:cs typeface="Arial" charset="0"/>
              </a:rPr>
              <a:t>Μεταλλαγμένα τρόφιμα</a:t>
            </a:r>
            <a:endParaRPr lang="el-GR">
              <a:solidFill>
                <a:srgbClr val="002060"/>
              </a:solidFill>
              <a:ea typeface="Times New Roman" pitchFamily="18" charset="0"/>
              <a:cs typeface="Arial" charset="0"/>
            </a:endParaRPr>
          </a:p>
        </p:txBody>
      </p:sp>
    </p:spTree>
  </p:cSld>
  <p:clrMapOvr>
    <a:masterClrMapping/>
  </p:clrMapOvr>
  <p:transition advTm="4000">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9552" y="428604"/>
            <a:ext cx="8229600" cy="1571636"/>
          </a:xfrm>
        </p:spPr>
        <p:txBody>
          <a:bodyPr>
            <a:normAutofit/>
          </a:bodyPr>
          <a:lstStyle/>
          <a:p>
            <a:pPr algn="ctr"/>
            <a:r>
              <a:rPr lang="el-GR" u="sng" dirty="0" smtClean="0"/>
              <a:t>ΔΙΑΤΡΟΦΗ,ΨΥΧΟΛΟΓΙΑ </a:t>
            </a:r>
            <a:r>
              <a:rPr lang="el-GR" u="sng" dirty="0"/>
              <a:t/>
            </a:r>
            <a:br>
              <a:rPr lang="el-GR" u="sng" dirty="0"/>
            </a:br>
            <a:r>
              <a:rPr lang="el-GR" u="sng" dirty="0" smtClean="0"/>
              <a:t> </a:t>
            </a:r>
            <a:r>
              <a:rPr lang="el-GR" u="sng" dirty="0"/>
              <a:t>ΚΑΙ </a:t>
            </a:r>
            <a:r>
              <a:rPr lang="el-GR" u="sng" dirty="0" smtClean="0"/>
              <a:t>ΕΦΗΒΕΙΑ</a:t>
            </a:r>
            <a:endParaRPr lang="el-GR" dirty="0"/>
          </a:p>
        </p:txBody>
      </p:sp>
      <p:sp>
        <p:nvSpPr>
          <p:cNvPr id="3" name="2 - Θέση περιεχομένου"/>
          <p:cNvSpPr>
            <a:spLocks noGrp="1"/>
          </p:cNvSpPr>
          <p:nvPr>
            <p:ph idx="1"/>
          </p:nvPr>
        </p:nvSpPr>
        <p:spPr/>
        <p:txBody>
          <a:bodyPr>
            <a:normAutofit/>
          </a:bodyPr>
          <a:lstStyle/>
          <a:p>
            <a:pPr>
              <a:buNone/>
            </a:pPr>
            <a:r>
              <a:rPr lang="en-US" sz="2400" dirty="0" smtClean="0"/>
              <a:t>	</a:t>
            </a:r>
            <a:endParaRPr lang="el-GR" sz="2400" dirty="0" smtClean="0"/>
          </a:p>
          <a:p>
            <a:pPr>
              <a:buNone/>
            </a:pPr>
            <a:r>
              <a:rPr lang="el-GR" sz="2400" dirty="0" smtClean="0"/>
              <a:t>	</a:t>
            </a:r>
            <a:r>
              <a:rPr lang="el-GR" sz="2400" dirty="0" smtClean="0">
                <a:latin typeface="Arial" pitchFamily="34" charset="0"/>
                <a:cs typeface="Arial" pitchFamily="34" charset="0"/>
              </a:rPr>
              <a:t>Ειδικότερα </a:t>
            </a:r>
            <a:r>
              <a:rPr lang="el-GR" sz="2400" dirty="0">
                <a:latin typeface="Arial" pitchFamily="34" charset="0"/>
                <a:cs typeface="Arial" pitchFamily="34" charset="0"/>
              </a:rPr>
              <a:t>κατά τη διάρκεια της εφηβείας συμβαίνουν μεγάλες σωματικές αλλαγές που προκαλούν ποικίλες συναισθηματικές αντιδράσεις στο </a:t>
            </a:r>
            <a:r>
              <a:rPr lang="el-GR" sz="2400" dirty="0" smtClean="0">
                <a:latin typeface="Arial" pitchFamily="34" charset="0"/>
                <a:cs typeface="Arial" pitchFamily="34" charset="0"/>
              </a:rPr>
              <a:t>άτομο</a:t>
            </a:r>
            <a:endParaRPr lang="en-US" sz="2400" dirty="0" smtClean="0">
              <a:latin typeface="Arial" pitchFamily="34" charset="0"/>
              <a:cs typeface="Arial" pitchFamily="34" charset="0"/>
            </a:endParaRPr>
          </a:p>
          <a:p>
            <a:pPr>
              <a:buNone/>
            </a:pPr>
            <a:r>
              <a:rPr lang="en-US" sz="2400" dirty="0" smtClean="0">
                <a:latin typeface="Arial" pitchFamily="34" charset="0"/>
                <a:cs typeface="Arial" pitchFamily="34" charset="0"/>
              </a:rPr>
              <a:t>	</a:t>
            </a:r>
            <a:r>
              <a:rPr lang="el-GR" sz="2400" dirty="0" smtClean="0">
                <a:latin typeface="Arial" pitchFamily="34" charset="0"/>
                <a:cs typeface="Arial" pitchFamily="34" charset="0"/>
              </a:rPr>
              <a:t>Η </a:t>
            </a:r>
            <a:r>
              <a:rPr lang="el-GR" sz="2400" dirty="0">
                <a:latin typeface="Arial" pitchFamily="34" charset="0"/>
                <a:cs typeface="Arial" pitchFamily="34" charset="0"/>
              </a:rPr>
              <a:t>έναρξη της εμμηνόρροιας μπορεί να προκαλέσει κούραση στην έφηβη, λόγω των αλλαγών στα επίπεδα των ορμονών. Στα αγόρια, αυξάνεται η τεστοστερόνη και αναπτύσσονται τα όργανα αναπαραγωγής και οι μυς, αυξάνεται το ύψος, και η τριχοφυΐα στο πρόσωπο, ενώ βαθαίνει η φωνή.</a:t>
            </a:r>
            <a:r>
              <a:rPr lang="el-GR" sz="2400" dirty="0"/>
              <a:t/>
            </a:r>
            <a:br>
              <a:rPr lang="el-GR" sz="2400" dirty="0"/>
            </a:br>
            <a:endParaRPr lang="el-GR"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0" y="3287713"/>
            <a:ext cx="9144000" cy="1200150"/>
          </a:xfrm>
          <a:prstGeom prst="rect">
            <a:avLst/>
          </a:prstGeom>
          <a:noFill/>
          <a:ln w="9525">
            <a:noFill/>
            <a:miter lim="800000"/>
            <a:headEnd/>
            <a:tailEnd/>
          </a:ln>
        </p:spPr>
        <p:txBody>
          <a:bodyPr anchor="ctr">
            <a:spAutoFit/>
          </a:bodyPr>
          <a:lstStyle/>
          <a:p>
            <a:pPr>
              <a:tabLst>
                <a:tab pos="457200" algn="l"/>
              </a:tabLst>
            </a:pPr>
            <a:endParaRPr lang="el-GR">
              <a:solidFill>
                <a:srgbClr val="000000"/>
              </a:solidFill>
              <a:ea typeface="Times New Roman" pitchFamily="18" charset="0"/>
              <a:cs typeface="Arial" charset="0"/>
            </a:endParaRPr>
          </a:p>
          <a:p>
            <a:pPr>
              <a:tabLst>
                <a:tab pos="457200" algn="l"/>
              </a:tabLst>
            </a:pPr>
            <a:endParaRPr lang="el-GR">
              <a:solidFill>
                <a:srgbClr val="000000"/>
              </a:solidFill>
              <a:ea typeface="Times New Roman" pitchFamily="18" charset="0"/>
              <a:cs typeface="Arial" charset="0"/>
            </a:endParaRPr>
          </a:p>
          <a:p>
            <a:pPr>
              <a:tabLst>
                <a:tab pos="457200" algn="l"/>
              </a:tabLst>
            </a:pPr>
            <a:endParaRPr lang="el-GR">
              <a:solidFill>
                <a:srgbClr val="000000"/>
              </a:solidFill>
              <a:ea typeface="Times New Roman" pitchFamily="18" charset="0"/>
              <a:cs typeface="Arial" charset="0"/>
            </a:endParaRPr>
          </a:p>
          <a:p>
            <a:pPr>
              <a:tabLst>
                <a:tab pos="457200" algn="l"/>
              </a:tabLst>
            </a:pPr>
            <a:endParaRPr lang="el-GR">
              <a:solidFill>
                <a:srgbClr val="000000"/>
              </a:solidFill>
              <a:ea typeface="Times New Roman" pitchFamily="18" charset="0"/>
              <a:cs typeface="Arial" charset="0"/>
            </a:endParaRPr>
          </a:p>
        </p:txBody>
      </p:sp>
      <p:sp>
        <p:nvSpPr>
          <p:cNvPr id="3" name="2 - Τίτλος"/>
          <p:cNvSpPr>
            <a:spLocks noGrp="1"/>
          </p:cNvSpPr>
          <p:nvPr>
            <p:ph type="title"/>
          </p:nvPr>
        </p:nvSpPr>
        <p:spPr>
          <a:xfrm>
            <a:off x="571472" y="500042"/>
            <a:ext cx="8075240" cy="540296"/>
          </a:xfrm>
        </p:spPr>
        <p:txBody>
          <a:bodyPr>
            <a:normAutofit fontScale="90000"/>
          </a:bodyPr>
          <a:lstStyle/>
          <a:p>
            <a:pPr algn="ctr" fontAlgn="auto">
              <a:spcAft>
                <a:spcPts val="0"/>
              </a:spcAft>
              <a:defRPr/>
            </a:pPr>
            <a:r>
              <a:rPr lang="en-US" b="1" u="sng" dirty="0" smtClean="0">
                <a:solidFill>
                  <a:schemeClr val="tx1"/>
                </a:solidFill>
              </a:rPr>
              <a:t/>
            </a:r>
            <a:br>
              <a:rPr lang="en-US" b="1" u="sng" dirty="0" smtClean="0">
                <a:solidFill>
                  <a:schemeClr val="tx1"/>
                </a:solidFill>
              </a:rPr>
            </a:br>
            <a:r>
              <a:rPr lang="en-US" b="1" u="sng" dirty="0" smtClean="0">
                <a:solidFill>
                  <a:schemeClr val="tx1"/>
                </a:solidFill>
              </a:rPr>
              <a:t/>
            </a:r>
            <a:br>
              <a:rPr lang="en-US" b="1" u="sng" dirty="0" smtClean="0">
                <a:solidFill>
                  <a:schemeClr val="tx1"/>
                </a:solidFill>
              </a:rPr>
            </a:br>
            <a:r>
              <a:rPr lang="el-GR" b="1" u="sng" dirty="0" smtClean="0">
                <a:solidFill>
                  <a:schemeClr val="tx1"/>
                </a:solidFill>
              </a:rPr>
              <a:t>Πιθανοί </a:t>
            </a:r>
            <a:r>
              <a:rPr lang="el-GR" b="1" u="sng" dirty="0" smtClean="0">
                <a:solidFill>
                  <a:schemeClr val="tx1"/>
                </a:solidFill>
              </a:rPr>
              <a:t>κίνδυνοι</a:t>
            </a:r>
            <a:endParaRPr lang="el-GR" b="1" u="sng" dirty="0">
              <a:solidFill>
                <a:schemeClr val="tx1"/>
              </a:solidFill>
            </a:endParaRPr>
          </a:p>
        </p:txBody>
      </p:sp>
      <p:sp>
        <p:nvSpPr>
          <p:cNvPr id="21507" name="3 - Θέση περιεχομένου"/>
          <p:cNvSpPr>
            <a:spLocks noGrp="1"/>
          </p:cNvSpPr>
          <p:nvPr>
            <p:ph idx="1"/>
          </p:nvPr>
        </p:nvSpPr>
        <p:spPr>
          <a:xfrm>
            <a:off x="285720" y="1428736"/>
            <a:ext cx="8501122" cy="5000660"/>
          </a:xfrm>
        </p:spPr>
        <p:txBody>
          <a:bodyPr>
            <a:normAutofit fontScale="92500"/>
          </a:bodyPr>
          <a:lstStyle/>
          <a:p>
            <a:pPr marL="0" indent="0">
              <a:spcBef>
                <a:spcPct val="0"/>
              </a:spcBef>
              <a:buClrTx/>
              <a:buSzTx/>
              <a:buFont typeface="Wingdings 2" pitchFamily="18" charset="2"/>
              <a:buNone/>
              <a:tabLst>
                <a:tab pos="457200" algn="l"/>
              </a:tabLst>
            </a:pPr>
            <a:r>
              <a:rPr lang="en-US" sz="2800" dirty="0" smtClean="0">
                <a:solidFill>
                  <a:srgbClr val="000000"/>
                </a:solidFill>
                <a:latin typeface="Arial" charset="0"/>
                <a:ea typeface="Times New Roman" pitchFamily="18" charset="0"/>
                <a:cs typeface="Arial" charset="0"/>
              </a:rPr>
              <a:t>	</a:t>
            </a:r>
            <a:r>
              <a:rPr lang="el-GR" sz="2800" dirty="0" smtClean="0">
                <a:solidFill>
                  <a:srgbClr val="000000"/>
                </a:solidFill>
                <a:latin typeface="Arial" charset="0"/>
                <a:ea typeface="Times New Roman" pitchFamily="18" charset="0"/>
                <a:cs typeface="Arial" charset="0"/>
              </a:rPr>
              <a:t>Η </a:t>
            </a:r>
            <a:r>
              <a:rPr lang="el-GR" sz="2800" dirty="0" smtClean="0">
                <a:solidFill>
                  <a:srgbClr val="000000"/>
                </a:solidFill>
                <a:latin typeface="Arial" charset="0"/>
                <a:ea typeface="Times New Roman" pitchFamily="18" charset="0"/>
                <a:cs typeface="Arial" charset="0"/>
              </a:rPr>
              <a:t>Βρετανική Εταιρεία Ιατρικής επισημαίνει ότι υπάρχουν τομείς σχετικοί με την ασφάλεια των μεταλλαγμένων τροφίμων στους οποίους χρειάζονται οπωσδήποτε περαιτέρω έρευνες. Μερικοί από τους τομείς αυτούς είναι:</a:t>
            </a:r>
            <a:endParaRPr lang="el-GR" sz="2800" dirty="0" smtClean="0">
              <a:latin typeface="Arial" charset="0"/>
              <a:ea typeface="Times New Roman" pitchFamily="18" charset="0"/>
              <a:cs typeface="Arial" charset="0"/>
            </a:endParaRPr>
          </a:p>
          <a:p>
            <a:pPr marL="0" indent="0" eaLnBrk="0" hangingPunct="0">
              <a:spcBef>
                <a:spcPct val="0"/>
              </a:spcBef>
              <a:buClrTx/>
              <a:buSzTx/>
              <a:tabLst>
                <a:tab pos="457200" algn="l"/>
              </a:tabLst>
            </a:pPr>
            <a:r>
              <a:rPr lang="el-GR" sz="2800" dirty="0" smtClean="0">
                <a:solidFill>
                  <a:srgbClr val="000000"/>
                </a:solidFill>
                <a:latin typeface="Arial" charset="0"/>
                <a:ea typeface="Times New Roman" pitchFamily="18" charset="0"/>
                <a:cs typeface="Arial" charset="0"/>
              </a:rPr>
              <a:t>Αλλεργία: Χρειαζόμαστε περισσότερες γνώσεις και στοιχεία για το κατά πόσο τα νέα αυτά τρόφιμα μπορούν να προκαλέσουν νέες καταστάσεις αλλεργίας. Δεν έχουμε σήμερα δεδομένα που να υποστηρίζουν ότι τα τρόφιμα αυτά είναι αιτία αυξημένης αλλεργίας. </a:t>
            </a:r>
            <a:br>
              <a:rPr lang="el-GR" sz="2800" dirty="0" smtClean="0">
                <a:solidFill>
                  <a:srgbClr val="000000"/>
                </a:solidFill>
                <a:latin typeface="Arial" charset="0"/>
                <a:ea typeface="Times New Roman" pitchFamily="18" charset="0"/>
                <a:cs typeface="Arial" charset="0"/>
              </a:rPr>
            </a:br>
            <a:r>
              <a:rPr lang="el-GR" sz="2800" dirty="0" smtClean="0">
                <a:solidFill>
                  <a:srgbClr val="000000"/>
                </a:solidFill>
                <a:latin typeface="Arial" charset="0"/>
                <a:ea typeface="Times New Roman" pitchFamily="18" charset="0"/>
                <a:cs typeface="Arial" charset="0"/>
              </a:rPr>
              <a:t> </a:t>
            </a:r>
            <a:r>
              <a:rPr lang="el-GR" sz="1800" dirty="0" smtClean="0">
                <a:solidFill>
                  <a:srgbClr val="000000"/>
                </a:solidFill>
                <a:latin typeface="Arial" charset="0"/>
                <a:ea typeface="Times New Roman" pitchFamily="18" charset="0"/>
                <a:cs typeface="Arial" charset="0"/>
              </a:rPr>
              <a:t/>
            </a:r>
            <a:br>
              <a:rPr lang="el-GR" sz="1800" dirty="0" smtClean="0">
                <a:solidFill>
                  <a:srgbClr val="000000"/>
                </a:solidFill>
                <a:latin typeface="Arial" charset="0"/>
                <a:ea typeface="Times New Roman" pitchFamily="18" charset="0"/>
                <a:cs typeface="Arial" charset="0"/>
              </a:rPr>
            </a:br>
            <a:r>
              <a:rPr lang="el-GR" sz="1800" dirty="0" smtClean="0">
                <a:solidFill>
                  <a:srgbClr val="000000"/>
                </a:solidFill>
                <a:latin typeface="Arial" charset="0"/>
                <a:ea typeface="Times New Roman" pitchFamily="18" charset="0"/>
                <a:cs typeface="Arial" charset="0"/>
              </a:rPr>
              <a:t/>
            </a:r>
            <a:br>
              <a:rPr lang="el-GR" sz="1800" dirty="0" smtClean="0">
                <a:solidFill>
                  <a:srgbClr val="000000"/>
                </a:solidFill>
                <a:latin typeface="Arial" charset="0"/>
                <a:ea typeface="Times New Roman" pitchFamily="18" charset="0"/>
                <a:cs typeface="Arial" charset="0"/>
              </a:rPr>
            </a:br>
            <a:endParaRPr lang="el-GR" sz="1800" dirty="0" smtClean="0">
              <a:latin typeface="Arial" charset="0"/>
              <a:ea typeface="Times New Roman" pitchFamily="18" charset="0"/>
              <a:cs typeface="Arial" charset="0"/>
            </a:endParaRPr>
          </a:p>
        </p:txBody>
      </p:sp>
    </p:spTree>
  </p:cSld>
  <p:clrMapOvr>
    <a:masterClrMapping/>
  </p:clrMapOvr>
  <p:transition advTm="20000">
    <p:strips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0" y="3287713"/>
            <a:ext cx="9144000" cy="1200150"/>
          </a:xfrm>
          <a:prstGeom prst="rect">
            <a:avLst/>
          </a:prstGeom>
          <a:noFill/>
          <a:ln w="9525">
            <a:noFill/>
            <a:miter lim="800000"/>
            <a:headEnd/>
            <a:tailEnd/>
          </a:ln>
        </p:spPr>
        <p:txBody>
          <a:bodyPr anchor="ctr">
            <a:spAutoFit/>
          </a:bodyPr>
          <a:lstStyle/>
          <a:p>
            <a:pPr>
              <a:tabLst>
                <a:tab pos="457200" algn="l"/>
              </a:tabLst>
            </a:pPr>
            <a:endParaRPr lang="el-GR">
              <a:solidFill>
                <a:srgbClr val="000000"/>
              </a:solidFill>
              <a:ea typeface="Times New Roman" pitchFamily="18" charset="0"/>
              <a:cs typeface="Arial" charset="0"/>
            </a:endParaRPr>
          </a:p>
          <a:p>
            <a:pPr>
              <a:tabLst>
                <a:tab pos="457200" algn="l"/>
              </a:tabLst>
            </a:pPr>
            <a:endParaRPr lang="el-GR">
              <a:solidFill>
                <a:srgbClr val="000000"/>
              </a:solidFill>
              <a:ea typeface="Times New Roman" pitchFamily="18" charset="0"/>
              <a:cs typeface="Arial" charset="0"/>
            </a:endParaRPr>
          </a:p>
          <a:p>
            <a:pPr>
              <a:tabLst>
                <a:tab pos="457200" algn="l"/>
              </a:tabLst>
            </a:pPr>
            <a:endParaRPr lang="el-GR">
              <a:solidFill>
                <a:srgbClr val="000000"/>
              </a:solidFill>
              <a:ea typeface="Times New Roman" pitchFamily="18" charset="0"/>
              <a:cs typeface="Arial" charset="0"/>
            </a:endParaRPr>
          </a:p>
          <a:p>
            <a:pPr>
              <a:tabLst>
                <a:tab pos="457200" algn="l"/>
              </a:tabLst>
            </a:pPr>
            <a:endParaRPr lang="el-GR">
              <a:solidFill>
                <a:srgbClr val="000000"/>
              </a:solidFill>
              <a:ea typeface="Times New Roman" pitchFamily="18" charset="0"/>
              <a:cs typeface="Arial" charset="0"/>
            </a:endParaRPr>
          </a:p>
        </p:txBody>
      </p:sp>
      <p:sp>
        <p:nvSpPr>
          <p:cNvPr id="21507" name="3 - Θέση περιεχομένου"/>
          <p:cNvSpPr>
            <a:spLocks noGrp="1"/>
          </p:cNvSpPr>
          <p:nvPr>
            <p:ph idx="1"/>
          </p:nvPr>
        </p:nvSpPr>
        <p:spPr>
          <a:xfrm>
            <a:off x="500034" y="763588"/>
            <a:ext cx="8358246" cy="6094412"/>
          </a:xfrm>
        </p:spPr>
        <p:txBody>
          <a:bodyPr>
            <a:normAutofit lnSpcReduction="10000"/>
          </a:bodyPr>
          <a:lstStyle/>
          <a:p>
            <a:pPr marL="0" indent="0">
              <a:spcBef>
                <a:spcPct val="0"/>
              </a:spcBef>
              <a:buClrTx/>
              <a:buSzTx/>
              <a:buFont typeface="Wingdings 2" pitchFamily="18" charset="2"/>
              <a:buNone/>
              <a:tabLst>
                <a:tab pos="457200" algn="l"/>
              </a:tabLst>
            </a:pPr>
            <a:r>
              <a:rPr lang="el-GR" sz="1800" dirty="0" smtClean="0">
                <a:solidFill>
                  <a:srgbClr val="000000"/>
                </a:solidFill>
                <a:latin typeface="Arial" charset="0"/>
                <a:ea typeface="Times New Roman" pitchFamily="18" charset="0"/>
                <a:cs typeface="Arial" charset="0"/>
              </a:rPr>
              <a:t/>
            </a:r>
            <a:br>
              <a:rPr lang="el-GR" sz="1800" dirty="0" smtClean="0">
                <a:solidFill>
                  <a:srgbClr val="000000"/>
                </a:solidFill>
                <a:latin typeface="Arial" charset="0"/>
                <a:ea typeface="Times New Roman" pitchFamily="18" charset="0"/>
                <a:cs typeface="Arial" charset="0"/>
              </a:rPr>
            </a:br>
            <a:r>
              <a:rPr lang="el-GR" sz="2000" dirty="0" smtClean="0">
                <a:solidFill>
                  <a:srgbClr val="000000"/>
                </a:solidFill>
                <a:latin typeface="Arial" charset="0"/>
                <a:ea typeface="Times New Roman" pitchFamily="18" charset="0"/>
                <a:cs typeface="Arial" charset="0"/>
              </a:rPr>
              <a:t> </a:t>
            </a:r>
            <a:r>
              <a:rPr lang="el-GR" sz="2000" dirty="0" smtClean="0">
                <a:solidFill>
                  <a:srgbClr val="000000"/>
                </a:solidFill>
                <a:latin typeface="Arial" charset="0"/>
                <a:ea typeface="Times New Roman" pitchFamily="18" charset="0"/>
                <a:cs typeface="Arial" charset="0"/>
              </a:rPr>
              <a:t>Διατροφική </a:t>
            </a:r>
            <a:r>
              <a:rPr lang="el-GR" sz="2000" dirty="0" smtClean="0">
                <a:solidFill>
                  <a:srgbClr val="000000"/>
                </a:solidFill>
                <a:latin typeface="Arial" charset="0"/>
                <a:ea typeface="Times New Roman" pitchFamily="18" charset="0"/>
                <a:cs typeface="Arial" charset="0"/>
              </a:rPr>
              <a:t>αξία: Η διατροφική αξία των μεταλλαγμένων προϊόντων μπορεί να είναι διαφορετική από αυτή των κλασσικών τροφίμων. Με την αύξηση της χρήσης τους, το ποσοστό τους στη συνολική διατροφή θα αυξάνεται. Είναι σημαντικό να γνωρίζουμε κάτω από αυτές τις συνθήκες, τη διατροφική τους αξία ιδιαίτερα σε ευάλωτες ομάδες όπως τα βρέφη τα παιδιά και τους ηλικιωμένους</a:t>
            </a:r>
            <a:br>
              <a:rPr lang="el-GR" sz="2000" dirty="0" smtClean="0">
                <a:solidFill>
                  <a:srgbClr val="000000"/>
                </a:solidFill>
                <a:latin typeface="Arial" charset="0"/>
                <a:ea typeface="Times New Roman" pitchFamily="18" charset="0"/>
                <a:cs typeface="Arial" charset="0"/>
              </a:rPr>
            </a:br>
            <a:r>
              <a:rPr lang="el-GR" sz="2000" dirty="0" smtClean="0">
                <a:solidFill>
                  <a:srgbClr val="000000"/>
                </a:solidFill>
                <a:latin typeface="Arial" charset="0"/>
                <a:ea typeface="Times New Roman" pitchFamily="18" charset="0"/>
                <a:cs typeface="Arial" charset="0"/>
              </a:rPr>
              <a:t> </a:t>
            </a:r>
            <a:endParaRPr lang="el-GR" sz="2000" dirty="0" smtClean="0">
              <a:latin typeface="Arial" charset="0"/>
              <a:ea typeface="Times New Roman" pitchFamily="18" charset="0"/>
              <a:cs typeface="Arial" charset="0"/>
            </a:endParaRPr>
          </a:p>
          <a:p>
            <a:pPr marL="0" indent="0" eaLnBrk="0" hangingPunct="0">
              <a:spcBef>
                <a:spcPct val="0"/>
              </a:spcBef>
              <a:buClrTx/>
              <a:buSzTx/>
              <a:tabLst>
                <a:tab pos="457200" algn="l"/>
              </a:tabLst>
            </a:pPr>
            <a:r>
              <a:rPr lang="el-GR" sz="2000" dirty="0" smtClean="0">
                <a:solidFill>
                  <a:srgbClr val="000000"/>
                </a:solidFill>
                <a:latin typeface="Arial" charset="0"/>
                <a:ea typeface="Times New Roman" pitchFamily="18" charset="0"/>
                <a:cs typeface="Arial" charset="0"/>
              </a:rPr>
              <a:t>Μεταφορά </a:t>
            </a:r>
            <a:r>
              <a:rPr lang="en-US" sz="2000" dirty="0" smtClean="0">
                <a:solidFill>
                  <a:srgbClr val="000000"/>
                </a:solidFill>
                <a:latin typeface="Arial" charset="0"/>
                <a:ea typeface="Times New Roman" pitchFamily="18" charset="0"/>
                <a:cs typeface="Arial" charset="0"/>
              </a:rPr>
              <a:t>DNA</a:t>
            </a:r>
            <a:r>
              <a:rPr lang="el-GR" sz="2000" dirty="0" smtClean="0">
                <a:solidFill>
                  <a:srgbClr val="000000"/>
                </a:solidFill>
                <a:latin typeface="Arial" charset="0"/>
                <a:ea typeface="Times New Roman" pitchFamily="18" charset="0"/>
                <a:cs typeface="Arial" charset="0"/>
              </a:rPr>
              <a:t>: Εκ πρώτης όψεως δεν υπάρχει κίνδυνος από τη μεταφορά μεταλλαγμένου </a:t>
            </a:r>
            <a:r>
              <a:rPr lang="en-US" sz="2000" dirty="0" smtClean="0">
                <a:solidFill>
                  <a:srgbClr val="000000"/>
                </a:solidFill>
                <a:latin typeface="Arial" charset="0"/>
                <a:ea typeface="Times New Roman" pitchFamily="18" charset="0"/>
                <a:cs typeface="Arial" charset="0"/>
              </a:rPr>
              <a:t>DNA</a:t>
            </a:r>
            <a:r>
              <a:rPr lang="el-GR" sz="2000" dirty="0" smtClean="0">
                <a:solidFill>
                  <a:srgbClr val="000000"/>
                </a:solidFill>
                <a:latin typeface="Arial" charset="0"/>
                <a:ea typeface="Times New Roman" pitchFamily="18" charset="0"/>
                <a:cs typeface="Arial" charset="0"/>
              </a:rPr>
              <a:t>στον άνθρωπο. Εξ άλλου καθημερινά προσλαμβάνουμε δια μέσου της διατροφής μας μη ανθρώπινο </a:t>
            </a:r>
            <a:r>
              <a:rPr lang="en-US" sz="2000" dirty="0" smtClean="0">
                <a:solidFill>
                  <a:srgbClr val="000000"/>
                </a:solidFill>
                <a:latin typeface="Arial" charset="0"/>
                <a:ea typeface="Times New Roman" pitchFamily="18" charset="0"/>
                <a:cs typeface="Arial" charset="0"/>
              </a:rPr>
              <a:t>DNA</a:t>
            </a:r>
            <a:r>
              <a:rPr lang="el-GR" sz="2000" dirty="0" smtClean="0">
                <a:solidFill>
                  <a:srgbClr val="000000"/>
                </a:solidFill>
                <a:latin typeface="Arial" charset="0"/>
                <a:ea typeface="Times New Roman" pitchFamily="18" charset="0"/>
                <a:cs typeface="Arial" charset="0"/>
              </a:rPr>
              <a:t> από πολλές πηγές. </a:t>
            </a:r>
            <a:br>
              <a:rPr lang="el-GR" sz="2000" dirty="0" smtClean="0">
                <a:solidFill>
                  <a:srgbClr val="000000"/>
                </a:solidFill>
                <a:latin typeface="Arial" charset="0"/>
                <a:ea typeface="Times New Roman" pitchFamily="18" charset="0"/>
                <a:cs typeface="Arial" charset="0"/>
              </a:rPr>
            </a:br>
            <a:r>
              <a:rPr lang="el-GR" sz="2000" dirty="0" smtClean="0">
                <a:solidFill>
                  <a:srgbClr val="000000"/>
                </a:solidFill>
                <a:latin typeface="Arial" charset="0"/>
                <a:ea typeface="Times New Roman" pitchFamily="18" charset="0"/>
                <a:cs typeface="Arial" charset="0"/>
              </a:rPr>
              <a:t> </a:t>
            </a:r>
          </a:p>
          <a:p>
            <a:pPr marL="0" indent="0" eaLnBrk="0" hangingPunct="0">
              <a:spcBef>
                <a:spcPct val="0"/>
              </a:spcBef>
              <a:buClrTx/>
              <a:buSzTx/>
              <a:tabLst>
                <a:tab pos="457200" algn="l"/>
              </a:tabLst>
            </a:pPr>
            <a:r>
              <a:rPr lang="el-GR" sz="2000" dirty="0" smtClean="0">
                <a:solidFill>
                  <a:srgbClr val="000000"/>
                </a:solidFill>
                <a:latin typeface="Arial" charset="0"/>
                <a:ea typeface="Times New Roman" pitchFamily="18" charset="0"/>
                <a:cs typeface="Arial" charset="0"/>
              </a:rPr>
              <a:t>Περιβαλλοντικός κίνδυνος: Ο κίνδυνος αυτός αποτελεί μια από τις μεγαλύτερες ανησυχίες σχετικά με τα γενετικά μεταλλαγμένα φυτά. Η ανθεκτικότητα ορισμένων μεταλλαγμένων φυτειών στα ζιζανιοκτόνα και εντομοκτόνα, μπορεί να είναι αιτία αλλοίωσης του φυτικού πλούτου και της διαφοροποίησης.</a:t>
            </a:r>
            <a:br>
              <a:rPr lang="el-GR" sz="2000" dirty="0" smtClean="0">
                <a:solidFill>
                  <a:srgbClr val="000000"/>
                </a:solidFill>
                <a:latin typeface="Arial" charset="0"/>
                <a:ea typeface="Times New Roman" pitchFamily="18" charset="0"/>
                <a:cs typeface="Arial" charset="0"/>
              </a:rPr>
            </a:br>
            <a:r>
              <a:rPr lang="el-GR" sz="2000" dirty="0" smtClean="0">
                <a:solidFill>
                  <a:srgbClr val="000000"/>
                </a:solidFill>
                <a:latin typeface="Arial" charset="0"/>
                <a:ea typeface="Times New Roman" pitchFamily="18" charset="0"/>
                <a:cs typeface="Arial" charset="0"/>
              </a:rPr>
              <a:t/>
            </a:r>
            <a:br>
              <a:rPr lang="el-GR" sz="2000" dirty="0" smtClean="0">
                <a:solidFill>
                  <a:srgbClr val="000000"/>
                </a:solidFill>
                <a:latin typeface="Arial" charset="0"/>
                <a:ea typeface="Times New Roman" pitchFamily="18" charset="0"/>
                <a:cs typeface="Arial" charset="0"/>
              </a:rPr>
            </a:br>
            <a:endParaRPr lang="el-GR" sz="2000" dirty="0" smtClean="0">
              <a:latin typeface="Arial" charset="0"/>
              <a:ea typeface="Times New Roman" pitchFamily="18" charset="0"/>
              <a:cs typeface="Arial" charset="0"/>
            </a:endParaRPr>
          </a:p>
        </p:txBody>
      </p:sp>
    </p:spTree>
  </p:cSld>
  <p:clrMapOvr>
    <a:masterClrMapping/>
  </p:clrMapOvr>
  <p:transition advTm="20000">
    <p:strips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6 - Θέση περιεχομένου" descr="images.jpg"/>
          <p:cNvPicPr>
            <a:picLocks noGrp="1" noChangeAspect="1"/>
          </p:cNvPicPr>
          <p:nvPr>
            <p:ph idx="4294967295"/>
          </p:nvPr>
        </p:nvPicPr>
        <p:blipFill>
          <a:blip r:embed="rId2" cstate="print"/>
          <a:srcRect/>
          <a:stretch>
            <a:fillRect/>
          </a:stretch>
        </p:blipFill>
        <p:spPr>
          <a:xfrm>
            <a:off x="0" y="0"/>
            <a:ext cx="9144000" cy="6858000"/>
          </a:xfrm>
        </p:spPr>
      </p:pic>
      <p:sp>
        <p:nvSpPr>
          <p:cNvPr id="22530" name="Rectangle 1"/>
          <p:cNvSpPr>
            <a:spLocks noChangeArrowheads="1"/>
          </p:cNvSpPr>
          <p:nvPr/>
        </p:nvSpPr>
        <p:spPr bwMode="auto">
          <a:xfrm>
            <a:off x="0" y="274945"/>
            <a:ext cx="9144000" cy="5847755"/>
          </a:xfrm>
          <a:prstGeom prst="rect">
            <a:avLst/>
          </a:prstGeom>
          <a:noFill/>
          <a:ln w="9525">
            <a:noFill/>
            <a:miter lim="800000"/>
            <a:headEnd/>
            <a:tailEnd/>
          </a:ln>
        </p:spPr>
        <p:txBody>
          <a:bodyPr wrap="square" anchor="ctr">
            <a:spAutoFit/>
          </a:bodyPr>
          <a:lstStyle/>
          <a:p>
            <a:pPr algn="ctr"/>
            <a:r>
              <a:rPr lang="el-GR" sz="2200" b="1" u="sng" dirty="0">
                <a:solidFill>
                  <a:srgbClr val="000000"/>
                </a:solidFill>
                <a:ea typeface="Times New Roman" pitchFamily="18" charset="0"/>
                <a:cs typeface="Arial" charset="0"/>
              </a:rPr>
              <a:t>ΤΙ ΕΙΝΑΙ Ο ΟΔΗΓΟΣ ΚΑΤΑΝΑΛΩΤΩΝ</a:t>
            </a:r>
            <a:r>
              <a:rPr lang="el-GR" sz="2200" b="1" dirty="0">
                <a:solidFill>
                  <a:srgbClr val="000000"/>
                </a:solidFill>
                <a:ea typeface="Times New Roman" pitchFamily="18" charset="0"/>
                <a:cs typeface="Arial" charset="0"/>
              </a:rPr>
              <a:t>;</a:t>
            </a:r>
            <a:endParaRPr lang="el-GR" sz="2200" dirty="0">
              <a:ea typeface="Times New Roman" pitchFamily="18" charset="0"/>
              <a:cs typeface="Arial" charset="0"/>
            </a:endParaRPr>
          </a:p>
          <a:p>
            <a:pPr eaLnBrk="0" hangingPunct="0"/>
            <a:r>
              <a:rPr lang="en-US" sz="2200" dirty="0" smtClean="0">
                <a:solidFill>
                  <a:srgbClr val="000000"/>
                </a:solidFill>
                <a:ea typeface="Times New Roman" pitchFamily="18" charset="0"/>
                <a:cs typeface="Arial" charset="0"/>
              </a:rPr>
              <a:t>	</a:t>
            </a:r>
            <a:r>
              <a:rPr lang="el-GR" sz="2200" dirty="0" smtClean="0">
                <a:solidFill>
                  <a:srgbClr val="000000"/>
                </a:solidFill>
                <a:ea typeface="Times New Roman" pitchFamily="18" charset="0"/>
                <a:cs typeface="Arial" charset="0"/>
              </a:rPr>
              <a:t>Ο </a:t>
            </a:r>
            <a:r>
              <a:rPr lang="el-GR" sz="2200" dirty="0">
                <a:solidFill>
                  <a:srgbClr val="000000"/>
                </a:solidFill>
                <a:ea typeface="Times New Roman" pitchFamily="18" charset="0"/>
                <a:cs typeface="Arial" charset="0"/>
              </a:rPr>
              <a:t>Οδηγός Καταναλωτών έρχεται να καλύψει ένα μεγάλο κενό που υπάρχει στην ενημέρωση των καταναλωτών σχετικά με τους μεταλλαγμένους οργανισμούς και τη χρήση τους στα τρόφιμα. Η </a:t>
            </a:r>
            <a:r>
              <a:rPr lang="en-US" sz="2200" dirty="0">
                <a:solidFill>
                  <a:srgbClr val="000000"/>
                </a:solidFill>
                <a:ea typeface="Times New Roman" pitchFamily="18" charset="0"/>
                <a:cs typeface="Arial" charset="0"/>
              </a:rPr>
              <a:t>Greenpeace</a:t>
            </a:r>
            <a:r>
              <a:rPr lang="el-GR" sz="2200" dirty="0">
                <a:solidFill>
                  <a:srgbClr val="000000"/>
                </a:solidFill>
                <a:ea typeface="Times New Roman" pitchFamily="18" charset="0"/>
                <a:cs typeface="Arial" charset="0"/>
              </a:rPr>
              <a:t> ζήτησε από τις μεγαλύτερες βιομηχανίες τροφίμων στην Ελλάδα να δώσουν γραπτές εγγυήσεις για τη θέση τους όσον αφορά στη χρήση μεταλλαγμένων οργανισμών στις ζωοτροφές. </a:t>
            </a:r>
            <a:r>
              <a:rPr lang="el-GR" sz="2200" b="1" dirty="0">
                <a:solidFill>
                  <a:srgbClr val="000000"/>
                </a:solidFill>
                <a:ea typeface="Times New Roman" pitchFamily="18" charset="0"/>
                <a:cs typeface="Arial" charset="0"/>
              </a:rPr>
              <a:t>Οι απαντήσεις τους αποτέλεσαν τη βάση για να συνταχθεί αυτός ο οδηγός</a:t>
            </a:r>
            <a:r>
              <a:rPr lang="el-GR" sz="2200" dirty="0">
                <a:solidFill>
                  <a:srgbClr val="000000"/>
                </a:solidFill>
                <a:ea typeface="Times New Roman" pitchFamily="18" charset="0"/>
                <a:cs typeface="Arial" charset="0"/>
              </a:rPr>
              <a:t>. Παράλληλα, με ελέγχους και δειγματοληπτικές αναλύσεις, η </a:t>
            </a:r>
            <a:r>
              <a:rPr lang="en-US" sz="2200" dirty="0">
                <a:solidFill>
                  <a:srgbClr val="000000"/>
                </a:solidFill>
                <a:ea typeface="Times New Roman" pitchFamily="18" charset="0"/>
                <a:cs typeface="Arial" charset="0"/>
              </a:rPr>
              <a:t>Greenpeace</a:t>
            </a:r>
            <a:r>
              <a:rPr lang="el-GR" sz="2200" dirty="0">
                <a:solidFill>
                  <a:srgbClr val="000000"/>
                </a:solidFill>
                <a:ea typeface="Times New Roman" pitchFamily="18" charset="0"/>
                <a:cs typeface="Arial" charset="0"/>
              </a:rPr>
              <a:t> προσπαθεί να επιβεβαιώσει «του λόγου το αληθές».</a:t>
            </a:r>
            <a:endParaRPr lang="el-GR" sz="2200" dirty="0">
              <a:ea typeface="Times New Roman" pitchFamily="18" charset="0"/>
              <a:cs typeface="Arial" charset="0"/>
            </a:endParaRPr>
          </a:p>
          <a:p>
            <a:pPr eaLnBrk="0" hangingPunct="0"/>
            <a:r>
              <a:rPr lang="el-GR" sz="2200" dirty="0">
                <a:solidFill>
                  <a:srgbClr val="000000"/>
                </a:solidFill>
                <a:ea typeface="Times New Roman" pitchFamily="18" charset="0"/>
                <a:cs typeface="Arial" charset="0"/>
              </a:rPr>
              <a:t>Ο Οδηγός Καταναλωτών αποτελεί ένα εργαλείο για τον κάθε πολίτη που θέλει να διεκδικήσει το δικαίωμα στην ενημέρωση και την επιλογή. Οι καταναλωτές μπορούν να εμπλουτίσουν τον Οδηγό, να πιέσουν τις βιομηχανίες, τους εισαγωγείς, την πολιτεία και να απαιτήσουν ζωικά προϊόντα που προέρχονται από καθαρές ζωοτροφές.</a:t>
            </a:r>
            <a:endParaRPr lang="el-GR" sz="2200" dirty="0">
              <a:ea typeface="Times New Roman" pitchFamily="18" charset="0"/>
              <a:cs typeface="Arial" charset="0"/>
            </a:endParaRPr>
          </a:p>
          <a:p>
            <a:pPr eaLnBrk="0" hangingPunct="0"/>
            <a:r>
              <a:rPr lang="el-GR" sz="2200" dirty="0">
                <a:solidFill>
                  <a:srgbClr val="000000"/>
                </a:solidFill>
                <a:ea typeface="Times New Roman" pitchFamily="18" charset="0"/>
                <a:cs typeface="Arial" charset="0"/>
              </a:rPr>
              <a:t>Στον Οδηγό Καταναλωτών, που αυτή τη στιγμή κρατάτε στα χέρια σας, περιλαμβάνονται μόνο προϊόντα ζωικής προέλευσης.</a:t>
            </a:r>
            <a:endParaRPr lang="el-GR" sz="2200" dirty="0">
              <a:ea typeface="Times New Roman" pitchFamily="18" charset="0"/>
              <a:cs typeface="Arial" charset="0"/>
            </a:endParaRPr>
          </a:p>
        </p:txBody>
      </p:sp>
    </p:spTree>
  </p:cSld>
  <p:clrMapOvr>
    <a:masterClrMapping/>
  </p:clrMapOvr>
  <p:transition advTm="18000">
    <p:wheel spokes="8"/>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4294967295"/>
          </p:nvPr>
        </p:nvSpPr>
        <p:spPr>
          <a:xfrm>
            <a:off x="0" y="0"/>
            <a:ext cx="9144000" cy="6858000"/>
          </a:xfrm>
        </p:spPr>
        <p:txBody>
          <a:bodyPr>
            <a:normAutofit fontScale="85000" lnSpcReduction="20000"/>
          </a:bodyPr>
          <a:lstStyle/>
          <a:p>
            <a:pPr marL="274320" indent="-274320" algn="ctr" fontAlgn="auto">
              <a:spcAft>
                <a:spcPts val="0"/>
              </a:spcAft>
              <a:buFont typeface="Wingdings 2"/>
              <a:buNone/>
              <a:defRPr/>
            </a:pPr>
            <a:r>
              <a:rPr lang="el-GR" sz="3100" b="1" dirty="0" smtClean="0"/>
              <a:t>Ο Οδηγός καταχωρεί τα προϊόντα με τον εξής τρόπο:</a:t>
            </a:r>
          </a:p>
          <a:p>
            <a:pPr marL="274320" indent="-274320" fontAlgn="auto">
              <a:spcAft>
                <a:spcPts val="0"/>
              </a:spcAft>
              <a:buFont typeface="Wingdings 2"/>
              <a:buNone/>
              <a:defRPr/>
            </a:pPr>
            <a:endParaRPr lang="el-GR" dirty="0" smtClean="0"/>
          </a:p>
          <a:p>
            <a:pPr marL="274320" indent="-274320" fontAlgn="auto">
              <a:spcAft>
                <a:spcPts val="0"/>
              </a:spcAft>
              <a:buFont typeface="Wingdings 2"/>
              <a:buNone/>
              <a:defRPr/>
            </a:pPr>
            <a:r>
              <a:rPr lang="el-GR" sz="3100" b="1" u="sng" dirty="0" smtClean="0">
                <a:solidFill>
                  <a:srgbClr val="C00000"/>
                </a:solidFill>
              </a:rPr>
              <a:t>ΚΟΚΚΙΝΟ</a:t>
            </a:r>
            <a:endParaRPr lang="el-GR" sz="3100" u="sng" dirty="0" smtClean="0">
              <a:solidFill>
                <a:srgbClr val="C00000"/>
              </a:solidFill>
            </a:endParaRPr>
          </a:p>
          <a:p>
            <a:pPr marL="274320" indent="-274320" fontAlgn="auto">
              <a:spcAft>
                <a:spcPts val="0"/>
              </a:spcAft>
              <a:buFont typeface="Wingdings 2"/>
              <a:buNone/>
              <a:defRPr/>
            </a:pPr>
            <a:r>
              <a:rPr lang="el-GR" dirty="0" smtClean="0"/>
              <a:t>Προσοχή! Τα προϊόντα αυτά είναι πιθανό να προέρχονται από ζώα που έχουν τραφεί με μεταλλαγμένους οργανισμούς. Αυτή η κατηγορία περιλαμβάνει επίσης προϊόντα των εταιρειών που έχουν δώσει </a:t>
            </a:r>
            <a:r>
              <a:rPr lang="el-GR" b="1" dirty="0" smtClean="0"/>
              <a:t>ασαφείς απαντήσεις</a:t>
            </a:r>
            <a:r>
              <a:rPr lang="el-GR" dirty="0" smtClean="0"/>
              <a:t> και τα προϊόντα εταιρειών που </a:t>
            </a:r>
            <a:r>
              <a:rPr lang="el-GR" b="1" dirty="0" smtClean="0"/>
              <a:t>δεν έχουν απαντήσει</a:t>
            </a:r>
            <a:r>
              <a:rPr lang="el-GR" dirty="0" smtClean="0"/>
              <a:t> στο σχετικό ερωτηματολόγιο.</a:t>
            </a:r>
            <a:r>
              <a:rPr lang="el-GR" sz="3100" b="1" u="sng" dirty="0" smtClean="0"/>
              <a:t> </a:t>
            </a:r>
          </a:p>
          <a:p>
            <a:pPr marL="274320" indent="-274320" fontAlgn="auto">
              <a:spcAft>
                <a:spcPts val="0"/>
              </a:spcAft>
              <a:buFont typeface="Wingdings 2"/>
              <a:buNone/>
              <a:defRPr/>
            </a:pPr>
            <a:r>
              <a:rPr lang="el-GR" sz="3100" b="1" u="sng" dirty="0" smtClean="0">
                <a:solidFill>
                  <a:srgbClr val="FF0000"/>
                </a:solidFill>
              </a:rPr>
              <a:t>ΠΟΡΤΟΚΑΛΙ</a:t>
            </a:r>
          </a:p>
          <a:p>
            <a:pPr marL="274320" indent="-274320" fontAlgn="auto">
              <a:spcAft>
                <a:spcPts val="0"/>
              </a:spcAft>
              <a:buFont typeface="Wingdings 2"/>
              <a:buNone/>
              <a:defRPr/>
            </a:pPr>
            <a:r>
              <a:rPr lang="el-GR" dirty="0" smtClean="0"/>
              <a:t>Για τα προϊόντα αυτά οι εταιρείες παραγωγής ήδη αναζητούν τρόπους για να εξασφαλίσουν ζωοτροφές απαλλαγμένες από μεταλλαγμένους οργανισμούς και έχουν δεσμευτεί εγγράφως ότι στο άμεσο μέλλον θα “καθαρίσουν” το σύνολο των ζωοτροφών από μεταλλαγμένα συστατικά.</a:t>
            </a:r>
          </a:p>
          <a:p>
            <a:pPr marL="274320" indent="-274320" fontAlgn="auto">
              <a:spcAft>
                <a:spcPts val="0"/>
              </a:spcAft>
              <a:buFont typeface="Wingdings 2"/>
              <a:buNone/>
              <a:defRPr/>
            </a:pPr>
            <a:r>
              <a:rPr lang="el-GR" dirty="0" smtClean="0"/>
              <a:t> </a:t>
            </a:r>
          </a:p>
          <a:p>
            <a:pPr marL="274320" indent="-274320" fontAlgn="auto">
              <a:spcAft>
                <a:spcPts val="0"/>
              </a:spcAft>
              <a:buFont typeface="Wingdings 2"/>
              <a:buNone/>
              <a:defRPr/>
            </a:pPr>
            <a:r>
              <a:rPr lang="el-GR" sz="2800" b="1" u="sng" dirty="0" smtClean="0">
                <a:solidFill>
                  <a:srgbClr val="00B050"/>
                </a:solidFill>
              </a:rPr>
              <a:t>ΠΡΑΣΙΝΟ</a:t>
            </a:r>
          </a:p>
          <a:p>
            <a:pPr marL="274320" indent="-274320" fontAlgn="auto">
              <a:spcAft>
                <a:spcPts val="0"/>
              </a:spcAft>
              <a:buFont typeface="Wingdings 2"/>
              <a:buNone/>
              <a:defRPr/>
            </a:pPr>
            <a:r>
              <a:rPr lang="el-GR" dirty="0" smtClean="0"/>
              <a:t>Για τα προϊόντα αυτά οι εταιρείες παραγωγής εγγυώνται ότι προέρχονται από ζώα που δεν έχουν τραφεί με μεταλλαγμένους οργανισμούς.</a:t>
            </a:r>
          </a:p>
          <a:p>
            <a:pPr marL="274320" indent="-274320" fontAlgn="auto">
              <a:spcAft>
                <a:spcPts val="0"/>
              </a:spcAft>
              <a:buFont typeface="Wingdings 2"/>
              <a:buNone/>
              <a:defRPr/>
            </a:pPr>
            <a:r>
              <a:rPr lang="el-GR" dirty="0" smtClean="0"/>
              <a:t> </a:t>
            </a:r>
          </a:p>
          <a:p>
            <a:pPr marL="274320" indent="-274320" fontAlgn="auto">
              <a:spcAft>
                <a:spcPts val="0"/>
              </a:spcAft>
              <a:buFont typeface="Wingdings 2"/>
              <a:buNone/>
              <a:defRPr/>
            </a:pPr>
            <a:r>
              <a:rPr lang="el-GR" dirty="0" smtClean="0"/>
              <a:t>Για τα προϊόντα αυτά η </a:t>
            </a:r>
            <a:r>
              <a:rPr lang="en-US" dirty="0" smtClean="0"/>
              <a:t>Greenpeace</a:t>
            </a:r>
            <a:r>
              <a:rPr lang="el-GR" dirty="0" smtClean="0"/>
              <a:t>  έχει πραγματοποιήσει έλεγχο των πιστοποιητικών που διαθέτουν οι παραγωγοί από τους προμηθευτές τους για τη χρήση μη μεταλλαγμένων οργανισμών στις ζωοτροφές</a:t>
            </a:r>
          </a:p>
          <a:p>
            <a:pPr marL="274320" indent="-274320" fontAlgn="auto">
              <a:spcAft>
                <a:spcPts val="0"/>
              </a:spcAft>
              <a:buFont typeface="Wingdings 2"/>
              <a:buChar char=""/>
              <a:defRPr/>
            </a:pPr>
            <a:endParaRPr lang="el-GR" dirty="0"/>
          </a:p>
        </p:txBody>
      </p:sp>
    </p:spTree>
  </p:cSld>
  <p:clrMapOvr>
    <a:masterClrMapping/>
  </p:clrMapOvr>
  <p:transition advTm="19000">
    <p:split dir="in"/>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descr="genetika-metalagmena4"/>
          <p:cNvPicPr>
            <a:picLocks noChangeAspect="1" noChangeArrowheads="1"/>
          </p:cNvPicPr>
          <p:nvPr/>
        </p:nvPicPr>
        <p:blipFill>
          <a:blip r:embed="rId2" cstate="print"/>
          <a:srcRect/>
          <a:stretch>
            <a:fillRect/>
          </a:stretch>
        </p:blipFill>
        <p:spPr bwMode="auto">
          <a:xfrm>
            <a:off x="0" y="-24"/>
            <a:ext cx="9144000" cy="6858000"/>
          </a:xfrm>
          <a:prstGeom prst="rect">
            <a:avLst/>
          </a:prstGeom>
          <a:noFill/>
          <a:ln w="9525">
            <a:noFill/>
            <a:miter lim="800000"/>
            <a:headEnd/>
            <a:tailEnd/>
          </a:ln>
        </p:spPr>
      </p:pic>
      <p:sp>
        <p:nvSpPr>
          <p:cNvPr id="2" name="1 - Θέση περιεχομένου"/>
          <p:cNvSpPr>
            <a:spLocks noGrp="1"/>
          </p:cNvSpPr>
          <p:nvPr>
            <p:ph idx="1"/>
          </p:nvPr>
        </p:nvSpPr>
        <p:spPr/>
        <p:txBody>
          <a:bodyPr>
            <a:normAutofit fontScale="77500" lnSpcReduction="20000"/>
          </a:bodyPr>
          <a:lstStyle/>
          <a:p>
            <a:pPr marL="274320" indent="-274320" fontAlgn="auto">
              <a:spcAft>
                <a:spcPts val="0"/>
              </a:spcAft>
              <a:buFont typeface="Wingdings 2"/>
              <a:buNone/>
              <a:defRPr/>
            </a:pPr>
            <a:endParaRPr lang="el-GR" dirty="0" smtClean="0"/>
          </a:p>
          <a:p>
            <a:pPr marL="274320" indent="-274320" fontAlgn="auto">
              <a:spcAft>
                <a:spcPts val="0"/>
              </a:spcAft>
              <a:buFont typeface="Wingdings 2"/>
              <a:buChar char=""/>
              <a:defRPr/>
            </a:pPr>
            <a:r>
              <a:rPr lang="el-GR" dirty="0" smtClean="0"/>
              <a:t>Χρησιμοποιήστε την αγοραστική σας δύναμη και πείτε </a:t>
            </a:r>
            <a:r>
              <a:rPr lang="el-GR" u="sng" dirty="0" smtClean="0"/>
              <a:t>ΟΧΙ ΣΤΑ</a:t>
            </a:r>
            <a:r>
              <a:rPr lang="el-GR" dirty="0" smtClean="0"/>
              <a:t> </a:t>
            </a:r>
            <a:r>
              <a:rPr lang="el-GR" u="sng" dirty="0" smtClean="0"/>
              <a:t>ΜΕΤΑΛΛΑΓΜΕΝΑ</a:t>
            </a:r>
            <a:endParaRPr lang="el-GR" dirty="0" smtClean="0"/>
          </a:p>
          <a:p>
            <a:pPr marL="274320" indent="-274320" fontAlgn="auto">
              <a:spcAft>
                <a:spcPts val="0"/>
              </a:spcAft>
              <a:buFont typeface="Wingdings 2"/>
              <a:buChar char=""/>
              <a:defRPr/>
            </a:pPr>
            <a:r>
              <a:rPr lang="el-GR" dirty="0" smtClean="0"/>
              <a:t>Χρησιμοποιήστε τον οδηγό της </a:t>
            </a:r>
            <a:r>
              <a:rPr lang="en-US" dirty="0" smtClean="0"/>
              <a:t>Greenpeace</a:t>
            </a:r>
            <a:r>
              <a:rPr lang="el-GR" dirty="0" smtClean="0"/>
              <a:t> σε κάθε αγορά σας .</a:t>
            </a:r>
          </a:p>
          <a:p>
            <a:pPr marL="274320" indent="-274320" fontAlgn="auto">
              <a:spcAft>
                <a:spcPts val="0"/>
              </a:spcAft>
              <a:buFont typeface="Wingdings 2"/>
              <a:buChar char=""/>
              <a:defRPr/>
            </a:pPr>
            <a:r>
              <a:rPr lang="el-GR" dirty="0" smtClean="0"/>
              <a:t>Αγοράστε βιολογικά προϊόντα τα οποία είναι :</a:t>
            </a:r>
          </a:p>
          <a:p>
            <a:pPr marL="274320" indent="-274320" fontAlgn="auto">
              <a:spcAft>
                <a:spcPts val="0"/>
              </a:spcAft>
              <a:buFont typeface="Wingdings 2"/>
              <a:buChar char=""/>
              <a:defRPr/>
            </a:pPr>
            <a:r>
              <a:rPr lang="el-GR" dirty="0" smtClean="0"/>
              <a:t>Απαλλαγμένα από γενετικά μεταλλαγμένους οργανισμούς</a:t>
            </a:r>
          </a:p>
          <a:p>
            <a:pPr marL="274320" indent="-274320" fontAlgn="auto">
              <a:spcAft>
                <a:spcPts val="0"/>
              </a:spcAft>
              <a:buFont typeface="Wingdings 2"/>
              <a:buChar char=""/>
              <a:defRPr/>
            </a:pPr>
            <a:r>
              <a:rPr lang="el-GR" dirty="0" smtClean="0"/>
              <a:t>Παράγονται χωρίς χημικά φυτοφάρμακα και ζιζανιοκτόνα και με τεχνικές που σέβονται την φύση και προστατεύουν την βιοποικιλότητα.</a:t>
            </a:r>
          </a:p>
          <a:p>
            <a:pPr marL="274320" indent="-274320" fontAlgn="auto">
              <a:spcAft>
                <a:spcPts val="0"/>
              </a:spcAft>
              <a:buFont typeface="Wingdings 2"/>
              <a:buChar char=""/>
              <a:defRPr/>
            </a:pPr>
            <a:r>
              <a:rPr lang="el-GR" dirty="0" smtClean="0"/>
              <a:t>Απαιτήστε τρόφιμα απαλλαγμένα από γενετικά μεταλλαγμένα συστατικά</a:t>
            </a:r>
          </a:p>
          <a:p>
            <a:pPr marL="274320" indent="-274320" fontAlgn="auto">
              <a:spcAft>
                <a:spcPts val="0"/>
              </a:spcAft>
              <a:buFont typeface="Wingdings 2"/>
              <a:buChar char=""/>
              <a:defRPr/>
            </a:pPr>
            <a:r>
              <a:rPr lang="el-GR" dirty="0" smtClean="0"/>
              <a:t>Υποστηρίξτε τους βιοκαλλιεργητές και τους άλλους αγρότες που αντιτίθενται ενεργά στην απελευθέρωση γενετικά μεταλλαγμένων οργανισμών στο περιβάλλον.</a:t>
            </a:r>
          </a:p>
          <a:p>
            <a:pPr marL="274320" indent="-274320" fontAlgn="auto">
              <a:spcAft>
                <a:spcPts val="0"/>
              </a:spcAft>
              <a:buFont typeface="Wingdings 2"/>
              <a:buChar char=""/>
              <a:defRPr/>
            </a:pPr>
            <a:r>
              <a:rPr lang="el-GR" dirty="0" smtClean="0"/>
              <a:t>Υποστηρίξτε την εκστρατεία της </a:t>
            </a:r>
            <a:r>
              <a:rPr lang="en-US" dirty="0" smtClean="0"/>
              <a:t>Greenpeace</a:t>
            </a:r>
            <a:endParaRPr lang="el-GR" dirty="0"/>
          </a:p>
        </p:txBody>
      </p:sp>
      <p:sp>
        <p:nvSpPr>
          <p:cNvPr id="3" name="2 - Τίτλος"/>
          <p:cNvSpPr>
            <a:spLocks noGrp="1"/>
          </p:cNvSpPr>
          <p:nvPr>
            <p:ph type="title"/>
          </p:nvPr>
        </p:nvSpPr>
        <p:spPr/>
        <p:txBody>
          <a:bodyPr/>
          <a:lstStyle/>
          <a:p>
            <a:pPr algn="ctr" fontAlgn="auto">
              <a:spcAft>
                <a:spcPts val="0"/>
              </a:spcAft>
              <a:defRPr/>
            </a:pPr>
            <a:r>
              <a:rPr lang="el-GR" b="1" u="sng" dirty="0" smtClean="0">
                <a:solidFill>
                  <a:schemeClr val="tx1"/>
                </a:solidFill>
              </a:rPr>
              <a:t>Τι μπορείτε να κάνετε;</a:t>
            </a:r>
            <a:endParaRPr lang="el-GR" b="1" u="sng" dirty="0">
              <a:solidFill>
                <a:schemeClr val="tx1"/>
              </a:solidFill>
            </a:endParaRPr>
          </a:p>
        </p:txBody>
      </p:sp>
    </p:spTree>
  </p:cSld>
  <p:clrMapOvr>
    <a:masterClrMapping/>
  </p:clrMapOvr>
  <p:transition advTm="15000">
    <p:pull dir="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500042"/>
            <a:ext cx="8305800" cy="1143000"/>
          </a:xfrm>
        </p:spPr>
        <p:txBody>
          <a:bodyPr/>
          <a:lstStyle/>
          <a:p>
            <a:pPr algn="ctr"/>
            <a:r>
              <a:rPr lang="el-GR" dirty="0"/>
              <a:t> ΔΙΑΤΡΟΦΗ ΚΑΙ ΘΡΗΣΚΕΙΑ </a:t>
            </a:r>
          </a:p>
        </p:txBody>
      </p:sp>
      <p:pic>
        <p:nvPicPr>
          <p:cNvPr id="3" name="0 - Εικόνα" descr="8rhskeia_diatrofh.jpg"/>
          <p:cNvPicPr/>
          <p:nvPr/>
        </p:nvPicPr>
        <p:blipFill>
          <a:blip r:embed="rId2" cstate="print"/>
          <a:stretch>
            <a:fillRect/>
          </a:stretch>
        </p:blipFill>
        <p:spPr>
          <a:xfrm>
            <a:off x="1357290" y="1714488"/>
            <a:ext cx="6429420" cy="4171968"/>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857232"/>
            <a:ext cx="8229600" cy="1143000"/>
          </a:xfrm>
        </p:spPr>
        <p:txBody>
          <a:bodyPr>
            <a:normAutofit fontScale="90000"/>
          </a:bodyPr>
          <a:lstStyle/>
          <a:p>
            <a:pPr lvl="0" algn="ctr"/>
            <a:r>
              <a:rPr lang="el-GR" b="1" dirty="0"/>
              <a:t>ΧΡΙΣΤΙΑΝΙΣΜΟΣ</a:t>
            </a:r>
            <a:r>
              <a:rPr lang="el-GR" dirty="0"/>
              <a:t/>
            </a:r>
            <a:br>
              <a:rPr lang="el-GR" dirty="0"/>
            </a:br>
            <a:endParaRPr lang="el-GR" dirty="0"/>
          </a:p>
        </p:txBody>
      </p:sp>
      <p:sp>
        <p:nvSpPr>
          <p:cNvPr id="3" name="2 - Θέση περιεχομένου"/>
          <p:cNvSpPr>
            <a:spLocks noGrp="1"/>
          </p:cNvSpPr>
          <p:nvPr>
            <p:ph sz="half" idx="1"/>
          </p:nvPr>
        </p:nvSpPr>
        <p:spPr>
          <a:xfrm>
            <a:off x="428596" y="1571612"/>
            <a:ext cx="4038600" cy="4434840"/>
          </a:xfrm>
        </p:spPr>
        <p:txBody>
          <a:bodyPr>
            <a:normAutofit fontScale="85000" lnSpcReduction="20000"/>
          </a:bodyPr>
          <a:lstStyle/>
          <a:p>
            <a:r>
              <a:rPr lang="el-GR" dirty="0"/>
              <a:t>H θρησκεία μας δεν έχει την πληθώρα των διατροφικών περιορισμών και απαγορεύσεων  που χαρακτηρίζουν τις άλλες θρησκείες (ουδαϊσμός, ισλαμισμός, ινδουισμός). </a:t>
            </a:r>
            <a:r>
              <a:rPr lang="el-GR" dirty="0" smtClean="0"/>
              <a:t>Aπό </a:t>
            </a:r>
            <a:r>
              <a:rPr lang="el-GR" dirty="0"/>
              <a:t>την άλλη πλευρά, η τήρηση των </a:t>
            </a:r>
            <a:r>
              <a:rPr lang="el-GR" b="1" dirty="0"/>
              <a:t>νηστειών</a:t>
            </a:r>
            <a:r>
              <a:rPr lang="el-GR" dirty="0"/>
              <a:t> έχει μεγάλη θρησκευτική σημασία για τους χριστιανούς ορθόδοξους. Στις περιόδους νηστείας οι πιστοί απέχουν από όλες τις τροφές ζωικής προέλευσης (κρέας, γαλακτοκομικά, αυγά).</a:t>
            </a:r>
          </a:p>
          <a:p>
            <a:endParaRPr lang="el-GR" dirty="0"/>
          </a:p>
        </p:txBody>
      </p:sp>
      <p:sp>
        <p:nvSpPr>
          <p:cNvPr id="4" name="3 - Θέση περιεχομένου"/>
          <p:cNvSpPr>
            <a:spLocks noGrp="1"/>
          </p:cNvSpPr>
          <p:nvPr>
            <p:ph sz="half" idx="2"/>
          </p:nvPr>
        </p:nvSpPr>
        <p:spPr>
          <a:xfrm>
            <a:off x="4643438" y="1500174"/>
            <a:ext cx="4038600" cy="4434840"/>
          </a:xfrm>
        </p:spPr>
        <p:txBody>
          <a:bodyPr>
            <a:normAutofit fontScale="85000" lnSpcReduction="20000"/>
          </a:bodyPr>
          <a:lstStyle/>
          <a:p>
            <a:r>
              <a:rPr lang="el-GR" b="1" dirty="0"/>
              <a:t>Νηστεία</a:t>
            </a:r>
            <a:r>
              <a:rPr lang="el-GR" dirty="0"/>
              <a:t> είναι η απόχη από συγκεκριμένα είδη τροφίμων. Νηστεία είναι να τρώμε μικρές ποσότητες από τα επιτρεπόμενα φαγητά και να προσπαθούμε να απέ-  χουμε από κάθε αμαρτία, αφιερώνοντας ταυτόχρονα κάποιο χρόνο της ημέρας στην προσευχή. </a:t>
            </a:r>
          </a:p>
          <a:p>
            <a:endParaRPr lang="el-G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p:spPr>
        <p:txBody>
          <a:bodyPr/>
          <a:lstStyle/>
          <a:p>
            <a:pPr algn="ctr"/>
            <a:r>
              <a:rPr lang="el-GR" dirty="0" smtClean="0"/>
              <a:t>ΕΙΔΗ ΝΗΣΤΕΙΩΝ</a:t>
            </a:r>
            <a:endParaRPr lang="el-GR" dirty="0"/>
          </a:p>
        </p:txBody>
      </p:sp>
      <p:sp>
        <p:nvSpPr>
          <p:cNvPr id="3" name="2 - Θέση περιεχομένου"/>
          <p:cNvSpPr>
            <a:spLocks noGrp="1"/>
          </p:cNvSpPr>
          <p:nvPr>
            <p:ph sz="half" idx="1"/>
          </p:nvPr>
        </p:nvSpPr>
        <p:spPr/>
        <p:txBody>
          <a:bodyPr>
            <a:normAutofit fontScale="70000" lnSpcReduction="20000"/>
          </a:bodyPr>
          <a:lstStyle/>
          <a:p>
            <a:r>
              <a:rPr lang="el-GR" dirty="0"/>
              <a:t>Οι νηστείες που καλούμαστε εμείς οι Χριστιανοί να τηρήσουμε </a:t>
            </a:r>
            <a:r>
              <a:rPr lang="el-GR" dirty="0" err="1"/>
              <a:t>ειναι</a:t>
            </a:r>
            <a:r>
              <a:rPr lang="el-GR" dirty="0"/>
              <a:t>:</a:t>
            </a:r>
          </a:p>
          <a:p>
            <a:pPr lvl="0"/>
            <a:r>
              <a:rPr lang="el-GR" dirty="0"/>
              <a:t>Νηστεία των Χριστουγέννων</a:t>
            </a:r>
          </a:p>
          <a:p>
            <a:pPr lvl="0"/>
            <a:r>
              <a:rPr lang="el-GR" dirty="0"/>
              <a:t>Μεγάλη Τεσσαρακοστή</a:t>
            </a:r>
          </a:p>
          <a:p>
            <a:pPr lvl="0"/>
            <a:r>
              <a:rPr lang="el-GR" dirty="0"/>
              <a:t>Νηστεία των Αγίων Αποστόλων</a:t>
            </a:r>
          </a:p>
          <a:p>
            <a:pPr lvl="0"/>
            <a:r>
              <a:rPr lang="el-GR" dirty="0"/>
              <a:t>Νηστεία της Παναγίας</a:t>
            </a:r>
          </a:p>
          <a:p>
            <a:endParaRPr lang="el-GR" dirty="0"/>
          </a:p>
        </p:txBody>
      </p:sp>
      <p:sp>
        <p:nvSpPr>
          <p:cNvPr id="4" name="3 - Θέση περιεχομένου"/>
          <p:cNvSpPr>
            <a:spLocks noGrp="1"/>
          </p:cNvSpPr>
          <p:nvPr>
            <p:ph sz="half" idx="2"/>
          </p:nvPr>
        </p:nvSpPr>
        <p:spPr/>
        <p:txBody>
          <a:bodyPr>
            <a:normAutofit fontScale="70000" lnSpcReduction="20000"/>
          </a:bodyPr>
          <a:lstStyle/>
          <a:p>
            <a:r>
              <a:rPr lang="el-GR" dirty="0"/>
              <a:t>Εκτός από αυτές τις τέσσερις περιόδους του χρόνου υπάρχουν άλλες τέσσερις </a:t>
            </a:r>
            <a:r>
              <a:rPr lang="el-GR" dirty="0" err="1"/>
              <a:t>ημέ</a:t>
            </a:r>
            <a:r>
              <a:rPr lang="el-GR" dirty="0"/>
              <a:t>- </a:t>
            </a:r>
            <a:r>
              <a:rPr lang="el-GR" dirty="0" err="1"/>
              <a:t>ρες</a:t>
            </a:r>
            <a:r>
              <a:rPr lang="el-GR" dirty="0"/>
              <a:t> του χρόνου που η θρησκευτική παράδοση μας επιβάλλει αυστηρότατη νηστεία. Οι ημέρες αυτές είναι</a:t>
            </a:r>
            <a:r>
              <a:rPr lang="en-US" dirty="0"/>
              <a:t>:</a:t>
            </a:r>
            <a:endParaRPr lang="el-GR" dirty="0"/>
          </a:p>
          <a:p>
            <a:pPr lvl="0"/>
            <a:r>
              <a:rPr lang="el-GR" dirty="0"/>
              <a:t>5 Ιανουαρίου. Παραμονή των Θεοφανείων</a:t>
            </a:r>
          </a:p>
          <a:p>
            <a:pPr lvl="0"/>
            <a:r>
              <a:rPr lang="el-GR" dirty="0"/>
              <a:t>29 Αυγούστου. </a:t>
            </a:r>
            <a:r>
              <a:rPr lang="el-GR" dirty="0" err="1"/>
              <a:t>Αποτομή</a:t>
            </a:r>
            <a:r>
              <a:rPr lang="el-GR" dirty="0"/>
              <a:t> της τίμιας κεφαλής του Ιωάννη του Προδρόμου</a:t>
            </a:r>
          </a:p>
          <a:p>
            <a:pPr lvl="0"/>
            <a:r>
              <a:rPr lang="el-GR" dirty="0"/>
              <a:t>14 Σεπτεμβρίου. Ύψωση του Τίμιου Σταυρού</a:t>
            </a:r>
          </a:p>
          <a:p>
            <a:pPr lvl="0"/>
            <a:r>
              <a:rPr lang="el-GR" dirty="0"/>
              <a:t>24 Δεκεμβρίου. Παραμονή Χριστουγέννων </a:t>
            </a:r>
          </a:p>
          <a:p>
            <a:r>
              <a:rPr lang="el-GR" dirty="0"/>
              <a:t> </a:t>
            </a:r>
          </a:p>
          <a:p>
            <a:endParaRPr lang="el-G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dirty="0">
              <a:solidFill>
                <a:schemeClr val="tx1"/>
              </a:solidFill>
            </a:endParaRPr>
          </a:p>
        </p:txBody>
      </p:sp>
      <p:sp>
        <p:nvSpPr>
          <p:cNvPr id="4" name="3 - Θέση κειμένου"/>
          <p:cNvSpPr>
            <a:spLocks noGrp="1"/>
          </p:cNvSpPr>
          <p:nvPr>
            <p:ph type="body" sz="half" idx="2"/>
          </p:nvPr>
        </p:nvSpPr>
        <p:spPr>
          <a:xfrm>
            <a:off x="1500166" y="5214950"/>
            <a:ext cx="6357982" cy="1204934"/>
          </a:xfrm>
        </p:spPr>
        <p:txBody>
          <a:bodyPr>
            <a:normAutofit/>
          </a:bodyPr>
          <a:lstStyle/>
          <a:p>
            <a:r>
              <a:rPr lang="el-GR" sz="1800" dirty="0"/>
              <a:t>Οι Χριστιανοί μπορούν να τρώνε ότι επιθυμούν σύμφωνα με τη χριστιανική θρησκεία. Πρέπει όμως να σέβονται τις </a:t>
            </a:r>
            <a:r>
              <a:rPr lang="el-GR" sz="1800" dirty="0" smtClean="0"/>
              <a:t>νηστείες </a:t>
            </a:r>
            <a:r>
              <a:rPr lang="el-GR" sz="1800" dirty="0"/>
              <a:t>κατά τη διάρκεια των οποίων </a:t>
            </a:r>
            <a:r>
              <a:rPr lang="el-GR" sz="1800" dirty="0" smtClean="0"/>
              <a:t>απαγορεύεται </a:t>
            </a:r>
            <a:r>
              <a:rPr lang="el-GR" sz="1800" dirty="0"/>
              <a:t>η κατανάλωση ορισμένων τροφών.</a:t>
            </a:r>
          </a:p>
          <a:p>
            <a:endParaRPr lang="el-GR" dirty="0"/>
          </a:p>
        </p:txBody>
      </p:sp>
      <p:pic>
        <p:nvPicPr>
          <p:cNvPr id="5" name="1 - Εικόνα" descr="ospria1.jpg"/>
          <p:cNvPicPr>
            <a:picLocks noGrp="1"/>
          </p:cNvPicPr>
          <p:nvPr>
            <p:ph type="pic" idx="1"/>
          </p:nvPr>
        </p:nvPicPr>
        <p:blipFill>
          <a:blip r:embed="rId2" cstate="print"/>
          <a:srcRect l="16797" r="16797"/>
          <a:stretch>
            <a:fillRect/>
          </a:stretch>
        </p:blipFill>
        <p:spPr>
          <a:xfrm rot="420000">
            <a:off x="3579934" y="1195396"/>
            <a:ext cx="4617720" cy="393192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928670"/>
            <a:ext cx="8229600" cy="1143000"/>
          </a:xfrm>
        </p:spPr>
        <p:txBody>
          <a:bodyPr>
            <a:normAutofit fontScale="90000"/>
          </a:bodyPr>
          <a:lstStyle/>
          <a:p>
            <a:pPr lvl="0" algn="ctr"/>
            <a:r>
              <a:rPr lang="el-GR" b="1" dirty="0"/>
              <a:t>ΙΣΛΑΜΙΣΜΟΣ</a:t>
            </a:r>
            <a:r>
              <a:rPr lang="el-GR" dirty="0"/>
              <a:t/>
            </a:r>
            <a:br>
              <a:rPr lang="el-GR" dirty="0"/>
            </a:br>
            <a:endParaRPr lang="el-GR" dirty="0"/>
          </a:p>
        </p:txBody>
      </p:sp>
      <p:sp>
        <p:nvSpPr>
          <p:cNvPr id="3" name="2 - Θέση περιεχομένου"/>
          <p:cNvSpPr>
            <a:spLocks noGrp="1"/>
          </p:cNvSpPr>
          <p:nvPr>
            <p:ph sz="half" idx="1"/>
          </p:nvPr>
        </p:nvSpPr>
        <p:spPr>
          <a:xfrm>
            <a:off x="428596" y="1571612"/>
            <a:ext cx="4038600" cy="4434840"/>
          </a:xfrm>
        </p:spPr>
        <p:txBody>
          <a:bodyPr>
            <a:normAutofit fontScale="85000" lnSpcReduction="20000"/>
          </a:bodyPr>
          <a:lstStyle/>
          <a:p>
            <a:r>
              <a:rPr lang="el-GR" dirty="0"/>
              <a:t>Το </a:t>
            </a:r>
            <a:r>
              <a:rPr lang="el-GR" b="1" dirty="0"/>
              <a:t>Ισλάμ</a:t>
            </a:r>
            <a:r>
              <a:rPr lang="el-GR" dirty="0"/>
              <a:t> είναι μονοθεϊστική θρησκεία, η οποία διαμορφώθηκε με το κήρυγμα και τη δράση του Προφήτη </a:t>
            </a:r>
            <a:r>
              <a:rPr lang="el-GR" b="1" dirty="0"/>
              <a:t>Μωάμεθ</a:t>
            </a:r>
            <a:r>
              <a:rPr lang="el-GR" dirty="0"/>
              <a:t> (</a:t>
            </a:r>
            <a:r>
              <a:rPr lang="el-GR" dirty="0" err="1"/>
              <a:t>Μουχάμαντ</a:t>
            </a:r>
            <a:r>
              <a:rPr lang="el-GR" dirty="0"/>
              <a:t>) στις αρχές του 7</a:t>
            </a:r>
            <a:r>
              <a:rPr lang="el-GR" baseline="30000" dirty="0"/>
              <a:t>ου</a:t>
            </a:r>
            <a:r>
              <a:rPr lang="el-GR" dirty="0"/>
              <a:t>       αιώνα. Η αραβική λέξη Ισλάμ σημαίνει υποταγή και χρησιμοποιείται από τους    μουσουλμάνους ως « υποταγή στο Θεό »  και εκείνοι που αποδέχονται τη θρησκεία του Ισλάμ ονομάζονται </a:t>
            </a:r>
            <a:r>
              <a:rPr lang="el-GR" dirty="0" err="1"/>
              <a:t>μούσλιμ</a:t>
            </a:r>
            <a:r>
              <a:rPr lang="el-GR" dirty="0"/>
              <a:t> που σημαίνει υποταγμένος δηλαδή « υποταγμένος στον Ύψιστο ». </a:t>
            </a:r>
          </a:p>
          <a:p>
            <a:endParaRPr lang="el-GR" dirty="0"/>
          </a:p>
        </p:txBody>
      </p:sp>
      <p:sp>
        <p:nvSpPr>
          <p:cNvPr id="4" name="3 - Θέση περιεχομένου"/>
          <p:cNvSpPr>
            <a:spLocks noGrp="1"/>
          </p:cNvSpPr>
          <p:nvPr>
            <p:ph sz="half" idx="2"/>
          </p:nvPr>
        </p:nvSpPr>
        <p:spPr>
          <a:xfrm>
            <a:off x="4643438" y="1571612"/>
            <a:ext cx="4038600" cy="4434840"/>
          </a:xfrm>
        </p:spPr>
        <p:txBody>
          <a:bodyPr>
            <a:normAutofit fontScale="85000" lnSpcReduction="20000"/>
          </a:bodyPr>
          <a:lstStyle/>
          <a:p>
            <a:r>
              <a:rPr lang="el-GR" dirty="0"/>
              <a:t>Οι τροφές που απαγορεύει το </a:t>
            </a:r>
            <a:r>
              <a:rPr lang="el-GR" b="1" dirty="0"/>
              <a:t>κοράνι </a:t>
            </a:r>
            <a:r>
              <a:rPr lang="el-GR" dirty="0"/>
              <a:t>ονομάζονται </a:t>
            </a:r>
            <a:r>
              <a:rPr lang="el-GR" b="1" dirty="0" err="1"/>
              <a:t>χαράμ</a:t>
            </a:r>
            <a:r>
              <a:rPr lang="el-GR" b="1" dirty="0"/>
              <a:t> </a:t>
            </a:r>
            <a:r>
              <a:rPr lang="el-GR" dirty="0"/>
              <a:t>δηλαδή απαγορευμένες ενώ αυτές που επιτρέπονται ονομάζονται </a:t>
            </a:r>
            <a:r>
              <a:rPr lang="el-GR" b="1" dirty="0" err="1"/>
              <a:t>χαλάλ</a:t>
            </a:r>
            <a:r>
              <a:rPr lang="el-GR" dirty="0"/>
              <a:t>. Οι κυριότεροι περιορισμοί αφορούν την κατανάλωση χοιρινού. Το κοράνι απαγορεύει επίσης την κατανάλωση αλκοολούχων ποτών. Η κύρια </a:t>
            </a:r>
            <a:r>
              <a:rPr lang="el-GR" dirty="0" smtClean="0"/>
              <a:t>υποχρέωση </a:t>
            </a:r>
            <a:r>
              <a:rPr lang="el-GR" dirty="0"/>
              <a:t>των πιστών είναι η νηστεία του </a:t>
            </a:r>
            <a:r>
              <a:rPr lang="el-GR" b="1" dirty="0" err="1"/>
              <a:t>Ράμανταν</a:t>
            </a:r>
            <a:r>
              <a:rPr lang="el-GR" dirty="0"/>
              <a:t> ( ή </a:t>
            </a:r>
            <a:r>
              <a:rPr lang="el-GR" dirty="0" err="1"/>
              <a:t>Ράμαζαν</a:t>
            </a:r>
            <a:r>
              <a:rPr lang="el-GR" dirty="0"/>
              <a:t> ) .</a:t>
            </a:r>
          </a:p>
          <a:p>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395536" y="1556792"/>
            <a:ext cx="8229600" cy="4389120"/>
          </a:xfrm>
        </p:spPr>
        <p:txBody>
          <a:bodyPr>
            <a:normAutofit/>
          </a:bodyPr>
          <a:lstStyle/>
          <a:p>
            <a:pPr>
              <a:buNone/>
            </a:pPr>
            <a:r>
              <a:rPr lang="en-US" sz="2400" dirty="0" smtClean="0">
                <a:latin typeface="Arial" pitchFamily="34" charset="0"/>
                <a:cs typeface="Arial" pitchFamily="34" charset="0"/>
              </a:rPr>
              <a:t>	</a:t>
            </a:r>
            <a:r>
              <a:rPr lang="el-GR" sz="2400" dirty="0" smtClean="0">
                <a:latin typeface="Arial" pitchFamily="34" charset="0"/>
                <a:cs typeface="Arial" pitchFamily="34" charset="0"/>
              </a:rPr>
              <a:t>Η διατροφή</a:t>
            </a:r>
            <a:r>
              <a:rPr lang="en-US" sz="2400" dirty="0" smtClean="0">
                <a:latin typeface="Arial" pitchFamily="34" charset="0"/>
                <a:cs typeface="Arial" pitchFamily="34" charset="0"/>
              </a:rPr>
              <a:t> </a:t>
            </a:r>
            <a:r>
              <a:rPr lang="el-GR" sz="2400" dirty="0" smtClean="0">
                <a:latin typeface="Arial" pitchFamily="34" charset="0"/>
                <a:cs typeface="Arial" pitchFamily="34" charset="0"/>
              </a:rPr>
              <a:t>των </a:t>
            </a:r>
            <a:r>
              <a:rPr lang="el-GR" sz="2400" dirty="0">
                <a:latin typeface="Arial" pitchFamily="34" charset="0"/>
                <a:cs typeface="Arial" pitchFamily="34" charset="0"/>
              </a:rPr>
              <a:t>εφήβων αλλάζει γιατί χρειάζονται περισσότερη ενέργεια, λόγω των σωματικών αλλαγών (γέννηση νέων κυττάρων) και δραστηριοτήτων. Καλό είναι βέβαια οι έφηβοι να λαμβάνουν όλα εκείνα τα θρεπτικά συστατικά που απαιτούνται για την ηλικία τους , το οποίο συναντάται δύσκολα στις μέρες μας λόγω των πολλών ωρών στο σχολείο, του φορτωμένου προγράμματος και των γονέων που είναι απασχολημένοι.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2800" u="sng" dirty="0"/>
              <a:t>Η νηστεία του </a:t>
            </a:r>
            <a:r>
              <a:rPr lang="el-GR" sz="2800" u="sng" dirty="0" err="1"/>
              <a:t>Ράμανταν</a:t>
            </a:r>
            <a:r>
              <a:rPr lang="el-GR" sz="2800" u="sng" dirty="0"/>
              <a:t>   </a:t>
            </a:r>
            <a:r>
              <a:rPr lang="el-GR" dirty="0"/>
              <a:t/>
            </a:r>
            <a:br>
              <a:rPr lang="el-GR" dirty="0"/>
            </a:br>
            <a:endParaRPr lang="el-GR" dirty="0"/>
          </a:p>
        </p:txBody>
      </p:sp>
      <p:sp>
        <p:nvSpPr>
          <p:cNvPr id="4" name="3 - Θέση κειμένου"/>
          <p:cNvSpPr>
            <a:spLocks noGrp="1"/>
          </p:cNvSpPr>
          <p:nvPr>
            <p:ph type="body" sz="half" idx="2"/>
          </p:nvPr>
        </p:nvSpPr>
        <p:spPr>
          <a:xfrm>
            <a:off x="285720" y="4572008"/>
            <a:ext cx="8858280" cy="2500330"/>
          </a:xfrm>
        </p:spPr>
        <p:txBody>
          <a:bodyPr>
            <a:normAutofit/>
          </a:bodyPr>
          <a:lstStyle/>
          <a:p>
            <a:r>
              <a:rPr lang="el-GR" sz="1800" dirty="0">
                <a:latin typeface="Arial" pitchFamily="34" charset="0"/>
                <a:cs typeface="Arial" pitchFamily="34" charset="0"/>
              </a:rPr>
              <a:t>Η νηστεία του </a:t>
            </a:r>
            <a:r>
              <a:rPr lang="el-GR" sz="1800" dirty="0" err="1">
                <a:latin typeface="Arial" pitchFamily="34" charset="0"/>
                <a:cs typeface="Arial" pitchFamily="34" charset="0"/>
              </a:rPr>
              <a:t>Ράμανταν</a:t>
            </a:r>
            <a:r>
              <a:rPr lang="el-GR" sz="1800" dirty="0">
                <a:latin typeface="Arial" pitchFamily="34" charset="0"/>
                <a:cs typeface="Arial" pitchFamily="34" charset="0"/>
              </a:rPr>
              <a:t>, γνωστή και ως Ραμαζάνι, διαρκεί 30 ημέρες και γίνεται σε ανάμνηση της αποκάλυψης του Αλλάχ στον Μωάμεθ το 610 </a:t>
            </a:r>
            <a:r>
              <a:rPr lang="el-GR" sz="1800" dirty="0" err="1">
                <a:latin typeface="Arial" pitchFamily="34" charset="0"/>
                <a:cs typeface="Arial" pitchFamily="34" charset="0"/>
              </a:rPr>
              <a:t>μ.Χ</a:t>
            </a:r>
            <a:r>
              <a:rPr lang="el-GR" sz="1800" dirty="0">
                <a:latin typeface="Arial" pitchFamily="34" charset="0"/>
                <a:cs typeface="Arial" pitchFamily="34" charset="0"/>
              </a:rPr>
              <a:t>. Ο μήνας της νηστείας εξαρτάται από το σεληνιακό ημερολόγιο και κάθε χρόνο μετατοπίζεται. Η νηστεία του </a:t>
            </a:r>
            <a:r>
              <a:rPr lang="el-GR" sz="1800" dirty="0" err="1">
                <a:latin typeface="Arial" pitchFamily="34" charset="0"/>
                <a:cs typeface="Arial" pitchFamily="34" charset="0"/>
              </a:rPr>
              <a:t>Ράμανταν</a:t>
            </a:r>
            <a:r>
              <a:rPr lang="el-GR" sz="1800" dirty="0">
                <a:latin typeface="Arial" pitchFamily="34" charset="0"/>
                <a:cs typeface="Arial" pitchFamily="34" charset="0"/>
              </a:rPr>
              <a:t> προβλέπει αποχή από την τροφή και το νερό από την Ανατολή μέχρι τη Δύση του ήλιου. Οι πιστοί απέχουν επίσης από τη χρήση καπνού και τη σεξουαλική  επαφή ενώ πρέπει να αποφεύγουν να καταπίνουν εκούσια μέχρι και το σάλιο τους.</a:t>
            </a:r>
          </a:p>
          <a:p>
            <a:r>
              <a:rPr lang="el-GR" sz="1800" dirty="0"/>
              <a:t> </a:t>
            </a:r>
          </a:p>
          <a:p>
            <a:endParaRPr lang="el-GR" dirty="0"/>
          </a:p>
        </p:txBody>
      </p:sp>
      <p:pic>
        <p:nvPicPr>
          <p:cNvPr id="5" name="1 - Εικόνα" descr="kouz-5-thumb-large.jpg"/>
          <p:cNvPicPr>
            <a:picLocks noGrp="1"/>
          </p:cNvPicPr>
          <p:nvPr>
            <p:ph type="pic" idx="1"/>
          </p:nvPr>
        </p:nvPicPr>
        <p:blipFill>
          <a:blip r:embed="rId2" cstate="print"/>
          <a:srcRect l="22939" r="22939"/>
          <a:stretch>
            <a:fillRect/>
          </a:stretch>
        </p:blipFill>
        <p:spPr>
          <a:xfrm rot="420000">
            <a:off x="3398278" y="554451"/>
            <a:ext cx="4617720" cy="3395984"/>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928670"/>
            <a:ext cx="8229600" cy="1143000"/>
          </a:xfrm>
        </p:spPr>
        <p:txBody>
          <a:bodyPr>
            <a:normAutofit fontScale="90000"/>
          </a:bodyPr>
          <a:lstStyle/>
          <a:p>
            <a:pPr lvl="0" algn="ctr"/>
            <a:r>
              <a:rPr lang="el-GR" b="1" dirty="0"/>
              <a:t>ΒΟΥΔΙΣΜΟΣ/ΙΝΔΟΥΙΣΜΟΣ</a:t>
            </a:r>
            <a:r>
              <a:rPr lang="el-GR" dirty="0"/>
              <a:t/>
            </a:r>
            <a:br>
              <a:rPr lang="el-GR" dirty="0"/>
            </a:br>
            <a:endParaRPr lang="el-GR" dirty="0"/>
          </a:p>
        </p:txBody>
      </p:sp>
      <p:sp>
        <p:nvSpPr>
          <p:cNvPr id="3" name="2 - Θέση περιεχομένου"/>
          <p:cNvSpPr>
            <a:spLocks noGrp="1"/>
          </p:cNvSpPr>
          <p:nvPr>
            <p:ph idx="1"/>
          </p:nvPr>
        </p:nvSpPr>
        <p:spPr>
          <a:xfrm>
            <a:off x="428596" y="1643050"/>
            <a:ext cx="8229600" cy="4389120"/>
          </a:xfrm>
        </p:spPr>
        <p:txBody>
          <a:bodyPr>
            <a:normAutofit lnSpcReduction="10000"/>
          </a:bodyPr>
          <a:lstStyle/>
          <a:p>
            <a:r>
              <a:rPr lang="el-GR" dirty="0"/>
              <a:t>Ο</a:t>
            </a:r>
            <a:r>
              <a:rPr lang="el-GR" dirty="0" smtClean="0"/>
              <a:t> </a:t>
            </a:r>
            <a:r>
              <a:rPr lang="el-GR" dirty="0"/>
              <a:t>βουδισμός, συνδέονται σε μεγάλο βαθμό με την παράδοση της φυτοφαγίας, χωρίς ωστόσο να την επιβάλλουν. H διάδοση μίας διατροφής που δεν περιέχει κρέας σε αυτές τις θρησκείες προκύπτει από δύο βασικές θρησκευτικές αρχές την αρχή της μετενσάρκωσης, σύμφωνα με την οποία οι ψυχές δεν καταστρέφονται, απλώς αλλάζουν μορφή. Πρόκειται για μία θρησκευτική αρχή που πρεσβεύει τη διατήρηση της ζωής την </a:t>
            </a:r>
            <a:r>
              <a:rPr lang="el-GR" dirty="0" err="1"/>
              <a:t>αχίμσα</a:t>
            </a:r>
            <a:r>
              <a:rPr lang="el-GR" dirty="0"/>
              <a:t> («μη βία»), που ισχύει για όλα τα έμβια όντα. </a:t>
            </a:r>
            <a:r>
              <a:rPr lang="el-GR" dirty="0" err="1"/>
              <a:t>Mε</a:t>
            </a:r>
            <a:r>
              <a:rPr lang="el-GR" dirty="0"/>
              <a:t> αυτό το πνεύμα πολλοί πιστοί αντιτίθενται στη θανάτωση των ζώων.</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285728"/>
            <a:ext cx="8229600" cy="1143000"/>
          </a:xfrm>
        </p:spPr>
        <p:txBody>
          <a:bodyPr>
            <a:normAutofit fontScale="90000"/>
          </a:bodyPr>
          <a:lstStyle/>
          <a:p>
            <a:pPr algn="ctr"/>
            <a:r>
              <a:rPr lang="el-GR" dirty="0"/>
              <a:t/>
            </a:r>
            <a:br>
              <a:rPr lang="el-GR" dirty="0"/>
            </a:br>
            <a:r>
              <a:rPr lang="el-GR" b="1" u="sng" dirty="0" smtClean="0"/>
              <a:t>ΚΑΝΟΝΕΣ ΔΙΑΤΡΟΦΗΣ</a:t>
            </a:r>
            <a:endParaRPr lang="el-GR" dirty="0"/>
          </a:p>
        </p:txBody>
      </p:sp>
      <p:sp>
        <p:nvSpPr>
          <p:cNvPr id="3" name="2 - Θέση περιεχομένου"/>
          <p:cNvSpPr>
            <a:spLocks noGrp="1"/>
          </p:cNvSpPr>
          <p:nvPr>
            <p:ph idx="1"/>
          </p:nvPr>
        </p:nvSpPr>
        <p:spPr>
          <a:xfrm>
            <a:off x="500034" y="1571612"/>
            <a:ext cx="8229600" cy="4389120"/>
          </a:xfrm>
        </p:spPr>
        <p:txBody>
          <a:bodyPr>
            <a:normAutofit lnSpcReduction="10000"/>
          </a:bodyPr>
          <a:lstStyle/>
          <a:p>
            <a:r>
              <a:rPr lang="el-GR" dirty="0" err="1"/>
              <a:t>Tα</a:t>
            </a:r>
            <a:r>
              <a:rPr lang="el-GR" dirty="0"/>
              <a:t> ιερά κείμενα των ινδουιστών,  περιέχουν πληθώρα οδηγιών για το πότε η τροφή επιτρέπεται να καταναλωθεί. </a:t>
            </a:r>
            <a:r>
              <a:rPr lang="el-GR" dirty="0" smtClean="0"/>
              <a:t>Ανάμεσα </a:t>
            </a:r>
            <a:r>
              <a:rPr lang="el-GR" dirty="0"/>
              <a:t>στους διαιτητικούς κανόνες περιλαμβάνονται: η απαγόρευση της κατανάλωσης αρπακτικών πουλιών και θαλασσινών, επειδή θεωρούνται «ακάθαρτα», καθώς και φυτών που μεγαλώνουν σε σκιερά μέρη, όπως το κρεμμύδι και το σκόρδο. H συγγραφή του </a:t>
            </a:r>
            <a:r>
              <a:rPr lang="el-GR" dirty="0" err="1"/>
              <a:t>Nτάρμα</a:t>
            </a:r>
            <a:r>
              <a:rPr lang="el-GR" dirty="0"/>
              <a:t> </a:t>
            </a:r>
            <a:r>
              <a:rPr lang="el-GR" dirty="0" err="1"/>
              <a:t>Σούτρα</a:t>
            </a:r>
            <a:r>
              <a:rPr lang="el-GR" dirty="0"/>
              <a:t> και του </a:t>
            </a:r>
            <a:r>
              <a:rPr lang="el-GR" dirty="0" err="1"/>
              <a:t>Kώδικα</a:t>
            </a:r>
            <a:r>
              <a:rPr lang="el-GR" dirty="0"/>
              <a:t> του </a:t>
            </a:r>
            <a:r>
              <a:rPr lang="el-GR" dirty="0" err="1"/>
              <a:t>Mανού</a:t>
            </a:r>
            <a:r>
              <a:rPr lang="el-GR" dirty="0"/>
              <a:t>, των κειμένων που περιέχουν τους κανόνες διατροφής των ινδουιστών, συμπίπτει χρονικά με την περίοδο συγγραφής της </a:t>
            </a:r>
            <a:r>
              <a:rPr lang="el-GR" dirty="0" err="1"/>
              <a:t>Tόρα</a:t>
            </a:r>
            <a:r>
              <a:rPr lang="el-GR" dirty="0"/>
              <a:t> και του </a:t>
            </a:r>
            <a:r>
              <a:rPr lang="el-GR" dirty="0" err="1"/>
              <a:t>Tαλμούδ</a:t>
            </a:r>
            <a:r>
              <a:rPr lang="el-GR" dirty="0"/>
              <a:t>.</a:t>
            </a:r>
          </a:p>
          <a:p>
            <a:endParaRPr lang="el-G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4" name="3 - Θέση κειμένου"/>
          <p:cNvSpPr>
            <a:spLocks noGrp="1"/>
          </p:cNvSpPr>
          <p:nvPr>
            <p:ph type="body" sz="half" idx="2"/>
          </p:nvPr>
        </p:nvSpPr>
        <p:spPr>
          <a:xfrm>
            <a:off x="285720" y="3429000"/>
            <a:ext cx="8501122" cy="2571744"/>
          </a:xfrm>
        </p:spPr>
        <p:txBody>
          <a:bodyPr>
            <a:noAutofit/>
          </a:bodyPr>
          <a:lstStyle/>
          <a:p>
            <a:r>
              <a:rPr lang="el-GR" sz="2400" dirty="0" err="1">
                <a:latin typeface="Arial" pitchFamily="34" charset="0"/>
                <a:cs typeface="Arial" pitchFamily="34" charset="0"/>
              </a:rPr>
              <a:t>Oι</a:t>
            </a:r>
            <a:r>
              <a:rPr lang="el-GR" sz="2400" dirty="0">
                <a:latin typeface="Arial" pitchFamily="34" charset="0"/>
                <a:cs typeface="Arial" pitchFamily="34" charset="0"/>
              </a:rPr>
              <a:t> κυριότεροι κανόνες του ινδουισμού είναι η σύσταση στους πιστούς να αποφεύγουν το κρέας και το αλκοόλ, η απαγόρευση της θανάτωσης της «ιερής αγελάδας» και η απαγόρευση της κατανάλωσης χοιρινού. Όσον αφορά την απαγόρευση της θανάτωσης της αγελάδας (οι αγελάδες κυκλοφορούν ελεύθερες και θεωρητικά ο καθένας μπορεί να τις αρμέξει και να πάρει το γάλα τους). </a:t>
            </a:r>
          </a:p>
          <a:p>
            <a:endParaRPr lang="el-GR" sz="2400" dirty="0">
              <a:latin typeface="Arial" pitchFamily="34" charset="0"/>
              <a:cs typeface="Arial" pitchFamily="34" charset="0"/>
            </a:endParaRPr>
          </a:p>
        </p:txBody>
      </p:sp>
      <p:pic>
        <p:nvPicPr>
          <p:cNvPr id="5" name="irc_mi" descr="http://image.slidesharecdn.com/random-120305071743-phpapp02/95/-1-728.jpg?cb=1330995090"/>
          <p:cNvPicPr>
            <a:picLocks noGrp="1"/>
          </p:cNvPicPr>
          <p:nvPr>
            <p:ph type="pic" idx="1"/>
          </p:nvPr>
        </p:nvPicPr>
        <p:blipFill>
          <a:blip r:embed="rId2" cstate="print"/>
          <a:srcRect l="5942" r="5942"/>
          <a:stretch>
            <a:fillRect/>
          </a:stretch>
        </p:blipFill>
        <p:spPr bwMode="auto">
          <a:xfrm rot="420000">
            <a:off x="2922399" y="710004"/>
            <a:ext cx="4772776" cy="2529552"/>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sz="half" idx="1"/>
          </p:nvPr>
        </p:nvSpPr>
        <p:spPr>
          <a:xfrm>
            <a:off x="428596" y="428604"/>
            <a:ext cx="4038600" cy="5786478"/>
          </a:xfrm>
        </p:spPr>
        <p:txBody>
          <a:bodyPr>
            <a:normAutofit fontScale="85000" lnSpcReduction="20000"/>
          </a:bodyPr>
          <a:lstStyle/>
          <a:p>
            <a:r>
              <a:rPr lang="el-GR" dirty="0"/>
              <a:t>H διατροφική αξία μίας δίαιτας που περιέχει σε πολύ μικρό ποσοστό κρέας, ή και καθόλου, εξαρτάται σε μεγάλο βαθμό από τη σύνθεση και την ποσότητα των υπόλοιπων τροφίμων που καταναλώνονται από αυτούς τους πληθυσμούς. </a:t>
            </a:r>
            <a:r>
              <a:rPr lang="el-GR" dirty="0" err="1"/>
              <a:t>Oι</a:t>
            </a:r>
            <a:r>
              <a:rPr lang="el-GR" dirty="0"/>
              <a:t> διατροφικοί κανόνες των διαφόρων ανατολικών θρησκειών διαφέρουν μεταξύ τους. </a:t>
            </a:r>
            <a:r>
              <a:rPr lang="el-GR" dirty="0" err="1"/>
              <a:t>Tο</a:t>
            </a:r>
            <a:r>
              <a:rPr lang="el-GR" dirty="0"/>
              <a:t> ρύζι, ωστόσο, είναι βασικό χαρακτηριστικό της ασιατικής κουζίνας και συνήθως καταναλώνεται σε κάθε γεύμα. </a:t>
            </a:r>
            <a:r>
              <a:rPr lang="el-GR" dirty="0" err="1"/>
              <a:t>Tο</a:t>
            </a:r>
            <a:r>
              <a:rPr lang="el-GR" dirty="0"/>
              <a:t> ρύζι -σύμφωνα με τους ειδικούς- είναι σημαντική πηγή όχι μόνο υδατανθράκων, αλλά και πρωτεϊνών </a:t>
            </a:r>
          </a:p>
        </p:txBody>
      </p:sp>
      <p:sp>
        <p:nvSpPr>
          <p:cNvPr id="4" name="3 - Θέση περιεχομένου"/>
          <p:cNvSpPr>
            <a:spLocks noGrp="1"/>
          </p:cNvSpPr>
          <p:nvPr>
            <p:ph sz="half" idx="2"/>
          </p:nvPr>
        </p:nvSpPr>
        <p:spPr>
          <a:xfrm>
            <a:off x="4714876" y="500042"/>
            <a:ext cx="4038600" cy="5857916"/>
          </a:xfrm>
        </p:spPr>
        <p:txBody>
          <a:bodyPr>
            <a:normAutofit fontScale="85000" lnSpcReduction="20000"/>
          </a:bodyPr>
          <a:lstStyle/>
          <a:p>
            <a:r>
              <a:rPr lang="el-GR" dirty="0"/>
              <a:t>H αποχή από το κρέας σε αυτές τις θρησκείες συνήθως συνδυάζεται με αποχή από το αλκοόλ ή και το κάπνισμα, γεγονός που έχει πολλαπλά οφέλη για την υγεία. Από την άλλη πλευρά, οι διατροφικές ακρότητες ορισμένων κατηγοριών χορτοφάγων (</a:t>
            </a:r>
            <a:r>
              <a:rPr lang="el-GR" dirty="0" err="1"/>
              <a:t>vegans</a:t>
            </a:r>
            <a:r>
              <a:rPr lang="el-GR" dirty="0"/>
              <a:t>), οι οποίοι απέχουν όχι μόνο από το κρέας, αλλά και από τα γαλακτοκομικά προϊόντα και τα αυγά, έχει διαπιστωθεί ότι συνδέονται με διατροφικές ελλείψεις (ανεπαρκής πρόσληψη πρωτεϊνών, βιταμινών).</a:t>
            </a:r>
          </a:p>
          <a:p>
            <a:endParaRPr lang="el-G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57158" y="428604"/>
            <a:ext cx="8229600" cy="1143000"/>
          </a:xfrm>
        </p:spPr>
        <p:txBody>
          <a:bodyPr>
            <a:normAutofit fontScale="90000"/>
          </a:bodyPr>
          <a:lstStyle/>
          <a:p>
            <a:pPr lvl="0" algn="ctr"/>
            <a:r>
              <a:rPr lang="el-GR" b="1" dirty="0"/>
              <a:t>ΕΒΡΑΙΟΙ</a:t>
            </a:r>
            <a:r>
              <a:rPr lang="el-GR" dirty="0"/>
              <a:t/>
            </a:r>
            <a:br>
              <a:rPr lang="el-GR" dirty="0"/>
            </a:br>
            <a:endParaRPr lang="el-GR" dirty="0"/>
          </a:p>
        </p:txBody>
      </p:sp>
      <p:sp>
        <p:nvSpPr>
          <p:cNvPr id="3" name="2 - Θέση περιεχομένου"/>
          <p:cNvSpPr>
            <a:spLocks noGrp="1"/>
          </p:cNvSpPr>
          <p:nvPr>
            <p:ph sz="half" idx="1"/>
          </p:nvPr>
        </p:nvSpPr>
        <p:spPr>
          <a:xfrm>
            <a:off x="428596" y="928670"/>
            <a:ext cx="4038600" cy="5500726"/>
          </a:xfrm>
        </p:spPr>
        <p:txBody>
          <a:bodyPr>
            <a:normAutofit fontScale="77500" lnSpcReduction="20000"/>
          </a:bodyPr>
          <a:lstStyle/>
          <a:p>
            <a:r>
              <a:rPr lang="el-GR" dirty="0"/>
              <a:t>Η </a:t>
            </a:r>
            <a:r>
              <a:rPr lang="el-GR" b="1" dirty="0"/>
              <a:t>Εβραϊκή κουζίνα</a:t>
            </a:r>
            <a:r>
              <a:rPr lang="el-GR" dirty="0"/>
              <a:t> εσωκλείει τα αισθήματα του Εβραϊκού λαού και αποτελεί αναπόσπαστο κομμάτι των αναμνήσεών της, της κουλτούρας της, και της ταυτότητας των Εβραίων.</a:t>
            </a:r>
          </a:p>
          <a:p>
            <a:r>
              <a:rPr lang="el-GR" dirty="0"/>
              <a:t>Η τήρηση των διατροφικών παραδόσεων, συνδέεται με τον θρησκευτικό συμβολισμό και τους διατροφικούς κανόνες, που περιγράφονται με λεπτομέρεια, στο </a:t>
            </a:r>
            <a:r>
              <a:rPr lang="el-GR" b="1" dirty="0"/>
              <a:t>Ιερό Κείμενο των Εβραίων </a:t>
            </a:r>
            <a:r>
              <a:rPr lang="el-GR" b="1" i="1" dirty="0"/>
              <a:t>ΤΟΡΑ</a:t>
            </a:r>
            <a:r>
              <a:rPr lang="el-GR" dirty="0"/>
              <a:t> και στους πολλούς πολιτισμούς στους οποίους οι Εβραίοι ταξίδεψαν.</a:t>
            </a:r>
          </a:p>
          <a:p>
            <a:r>
              <a:rPr lang="el-GR" dirty="0"/>
              <a:t>Κατά συνέπεια η Εβραϊκή κουζίνα έχει επιρροές από τις κουζίνες των Βαλκανίων, της Ρωσίας, της Γαλλίας, της Πορτογαλίας, της Μέσης Ανατολής.</a:t>
            </a:r>
          </a:p>
          <a:p>
            <a:endParaRPr lang="el-GR" dirty="0"/>
          </a:p>
        </p:txBody>
      </p:sp>
      <p:sp>
        <p:nvSpPr>
          <p:cNvPr id="4" name="3 - Θέση περιεχομένου"/>
          <p:cNvSpPr>
            <a:spLocks noGrp="1"/>
          </p:cNvSpPr>
          <p:nvPr>
            <p:ph sz="half" idx="2"/>
          </p:nvPr>
        </p:nvSpPr>
        <p:spPr>
          <a:xfrm>
            <a:off x="4643438" y="928670"/>
            <a:ext cx="4038600" cy="5429288"/>
          </a:xfrm>
        </p:spPr>
        <p:txBody>
          <a:bodyPr>
            <a:normAutofit fontScale="77500" lnSpcReduction="20000"/>
          </a:bodyPr>
          <a:lstStyle/>
          <a:p>
            <a:r>
              <a:rPr lang="el-GR" dirty="0"/>
              <a:t>Παρόλα αυτά, όμως, υπάρχει ένας κοινός ιστός (σημείο), που τις ενώνει και κάνει όλους εμάς να καταλαβαίνουμε ότι πρόκειται τελικά για έθνος (ενότητα).Είναι ο θρησκευτικός συμβολισμός. Με τους διαιτητικούς κανόνες, του Ιουδαϊσμού, που περιγράφονται με μεγάλη λεπτομέρεια, στην ΤΟΡΑ, ένα από τα δύο ιερά κείμενα που γράφτηκαν τον 6</a:t>
            </a:r>
            <a:r>
              <a:rPr lang="el-GR" baseline="30000" dirty="0"/>
              <a:t>ο</a:t>
            </a:r>
            <a:r>
              <a:rPr lang="el-GR" dirty="0"/>
              <a:t> αι. </a:t>
            </a:r>
            <a:r>
              <a:rPr lang="el-GR" dirty="0" err="1"/>
              <a:t>π.Χ.</a:t>
            </a:r>
            <a:r>
              <a:rPr lang="el-GR" dirty="0"/>
              <a:t> Οι διαιτητικές απαγορεύσεις τηρούνται από όλους σχεδόν τους Εβραίου.</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https://encrypted-tbn3.gstatic.com/images?q=tbn:ANd9GcQ7DOJjQzkII2XwCOqQ73lcuAeLfVT3S6Yxl7-HMMzUVxHIaCYp"/>
          <p:cNvPicPr/>
          <p:nvPr/>
        </p:nvPicPr>
        <p:blipFill>
          <a:blip r:embed="rId2" cstate="print"/>
          <a:srcRect/>
          <a:stretch>
            <a:fillRect/>
          </a:stretch>
        </p:blipFill>
        <p:spPr bwMode="auto">
          <a:xfrm>
            <a:off x="285720" y="357166"/>
            <a:ext cx="8429684" cy="6143668"/>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857232"/>
            <a:ext cx="8229600" cy="1143000"/>
          </a:xfrm>
        </p:spPr>
        <p:txBody>
          <a:bodyPr>
            <a:normAutofit fontScale="90000"/>
          </a:bodyPr>
          <a:lstStyle/>
          <a:p>
            <a:pPr algn="ctr"/>
            <a:r>
              <a:rPr lang="el-GR" b="1" u="sng" dirty="0"/>
              <a:t>ΤΟ ΣΥΣΤΗΜΑ ΚΟΣΕΡ</a:t>
            </a:r>
            <a:r>
              <a:rPr lang="el-GR" dirty="0"/>
              <a:t/>
            </a:r>
            <a:br>
              <a:rPr lang="el-GR" dirty="0"/>
            </a:br>
            <a:endParaRPr lang="el-GR" dirty="0"/>
          </a:p>
        </p:txBody>
      </p:sp>
      <p:sp>
        <p:nvSpPr>
          <p:cNvPr id="3" name="2 - Θέση περιεχομένου"/>
          <p:cNvSpPr>
            <a:spLocks noGrp="1"/>
          </p:cNvSpPr>
          <p:nvPr>
            <p:ph idx="1"/>
          </p:nvPr>
        </p:nvSpPr>
        <p:spPr>
          <a:xfrm>
            <a:off x="500034" y="1643050"/>
            <a:ext cx="8229600" cy="4389120"/>
          </a:xfrm>
        </p:spPr>
        <p:txBody>
          <a:bodyPr>
            <a:normAutofit fontScale="92500"/>
          </a:bodyPr>
          <a:lstStyle/>
          <a:p>
            <a:r>
              <a:rPr lang="el-GR" dirty="0"/>
              <a:t>Το σύστημα </a:t>
            </a:r>
            <a:r>
              <a:rPr lang="el-GR" b="1" i="1" dirty="0"/>
              <a:t>«</a:t>
            </a:r>
            <a:r>
              <a:rPr lang="el-GR" b="1" i="1" dirty="0" err="1"/>
              <a:t>Κοσέρ</a:t>
            </a:r>
            <a:r>
              <a:rPr lang="el-GR" b="1" i="1" dirty="0"/>
              <a:t>»</a:t>
            </a:r>
            <a:r>
              <a:rPr lang="el-GR" dirty="0"/>
              <a:t> καθορίζει ποιες τροφές είναι επιτρεπτές και ποιες όχι καθώς και τον τρόπο παρασκευής τους. </a:t>
            </a:r>
            <a:r>
              <a:rPr lang="el-GR" i="1" dirty="0"/>
              <a:t>«</a:t>
            </a:r>
            <a:r>
              <a:rPr lang="el-GR" i="1" dirty="0" err="1"/>
              <a:t>Κοσέρ</a:t>
            </a:r>
            <a:r>
              <a:rPr lang="el-GR" i="1" dirty="0"/>
              <a:t>»</a:t>
            </a:r>
            <a:r>
              <a:rPr lang="el-GR" dirty="0"/>
              <a:t> όλα τα φρούτα και λαχανικά. Ενώ το κρέας, το γάλα και τα αυγά, επιτρέπονται μόνο από ορισμένα είδη ζώων. Απαγορεύεται το χοιρινό, το κουνέλι, τα αρπακτικά πουλιά. Ενώ επιτρέπονται αιγοπρόβατα, βοοειδή, οικόσιτα πτηνά και απαγορεύονται από αυτά, να καταναλωθεί το πίσω μέρος των ζώων, καθώς και το λίπος της κοιλιακής χώρας. Η δε σφαγή αυτών γίνεται με ειδική μέθοδο και την εκτελεί ειδικός (που στο σήμερα αντικαθιστά τον Ραβίνο)  και γνωρίζει το ίδιο καλά τους νόμους.</a:t>
            </a:r>
          </a:p>
          <a:p>
            <a:endParaRPr lang="el-G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285728"/>
            <a:ext cx="8229600" cy="1143000"/>
          </a:xfrm>
        </p:spPr>
        <p:txBody>
          <a:bodyPr/>
          <a:lstStyle/>
          <a:p>
            <a:pPr algn="ctr"/>
            <a:r>
              <a:rPr lang="el-GR" dirty="0" smtClean="0"/>
              <a:t>ΚΑΝΟΝΕΣ ΔΙΑΤΡΟΦΗΣ</a:t>
            </a:r>
            <a:endParaRPr lang="el-GR" dirty="0"/>
          </a:p>
        </p:txBody>
      </p:sp>
      <p:sp>
        <p:nvSpPr>
          <p:cNvPr id="3" name="2 - Θέση περιεχομένου"/>
          <p:cNvSpPr>
            <a:spLocks noGrp="1"/>
          </p:cNvSpPr>
          <p:nvPr>
            <p:ph idx="1"/>
          </p:nvPr>
        </p:nvSpPr>
        <p:spPr>
          <a:xfrm>
            <a:off x="428596" y="1500174"/>
            <a:ext cx="8229600" cy="4389120"/>
          </a:xfrm>
        </p:spPr>
        <p:txBody>
          <a:bodyPr>
            <a:normAutofit fontScale="92500" lnSpcReduction="10000"/>
          </a:bodyPr>
          <a:lstStyle/>
          <a:p>
            <a:r>
              <a:rPr lang="el-GR" dirty="0"/>
              <a:t>Επιτρέπονται τα ψάρια με λέπια και πτερύγια, ενώ απαγορεύονται τα οστρακοειδή. Το κρέας και το γάλα, ποτέ δεν συνδυάζονται. Χωριστά σκεύη χρησιμοποιούνται για το καθένα και μία περίοδος αναμονής, παρατηρείται στις μεταξύ τους καταναλώσεις, με διάστημα από μία έως έξι ώρες. Έτσι απουσιάζουν τελείως από την Εβραϊκή κουζίνα κρέατα με </a:t>
            </a:r>
            <a:r>
              <a:rPr lang="el-GR" dirty="0" err="1"/>
              <a:t>κρεμώδεις</a:t>
            </a:r>
            <a:r>
              <a:rPr lang="el-GR" dirty="0"/>
              <a:t> σάλτσες και ποτέ ένα γεύμα δεν τελειώνει με τυριά, όπως συμβαίνει στην Δυτική διατροφή. Το μαγείρεμα γίνεται με ελαιόλαδο σίγουρα επηρεασμένο από την μεσογειακή διατροφή. Το κρέας, ψήνεται πολύ καλά ή γίνεται παστό. τα τηγανιτά με φρέσκο λάδι και καυτό. Τα ψάρια αλευρώνονται και τηγανίζονται ώσπου να μαυρίσουν και οι δύο πλευρές.</a:t>
            </a:r>
          </a:p>
          <a:p>
            <a:endParaRPr lang="el-G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5895996"/>
          </a:xfrm>
        </p:spPr>
        <p:txBody>
          <a:bodyPr>
            <a:noAutofit/>
          </a:bodyPr>
          <a:lstStyle/>
          <a:p>
            <a:r>
              <a:rPr lang="el-GR" sz="2000" dirty="0" smtClean="0"/>
              <a:t>Το κρασί επιτρέπεται. Στο δείπνο του Πάσχα μάλιστα οι συνδαιτυμόνες  πρέπει να πιούν τουλάχιστον τέσσερις κούπες κρασί για να μνημονεύσουν τις τέσσερις υποσχέσεις που έδωσε ο Θεός στους Ισραηλίτες. Τα Εβραϊκά έθιμα μπορεί να χάνονται στο πέρασμα των χρόνων τηρούνται όμως ευλαβικά κατά την διάρκεια των εορτών. Τα φαγητά την ημέρα του </a:t>
            </a:r>
            <a:r>
              <a:rPr lang="el-GR" sz="2000" b="1" dirty="0" err="1" smtClean="0"/>
              <a:t>Πεσσάχ</a:t>
            </a:r>
            <a:r>
              <a:rPr lang="el-GR" sz="2000" dirty="0" smtClean="0"/>
              <a:t> έχουν συμβολικό χαρακτήρα. Το </a:t>
            </a:r>
            <a:r>
              <a:rPr lang="el-GR" sz="2000" dirty="0" err="1" smtClean="0"/>
              <a:t>επτάζυμο</a:t>
            </a:r>
            <a:r>
              <a:rPr lang="el-GR" sz="2000" dirty="0" smtClean="0"/>
              <a:t> ψωμί (</a:t>
            </a:r>
            <a:r>
              <a:rPr lang="el-GR" sz="2000" dirty="0" err="1" smtClean="0"/>
              <a:t>τσαλάχ</a:t>
            </a:r>
            <a:r>
              <a:rPr lang="el-GR" sz="2000" dirty="0" smtClean="0"/>
              <a:t>), το μέλι και τα αυγά αποτελούν όλα μέρη των γιορταστικών φαγητών και όλα έχουν σχέση με τη Βίβλο.</a:t>
            </a:r>
          </a:p>
          <a:p>
            <a:r>
              <a:rPr lang="el-GR" sz="2000" dirty="0" smtClean="0"/>
              <a:t>Το ψημένο αρνί συμβολίζει «το αρνί που έσφαξαν οι Εβραίοι και με το αίμα του έβαψαν τις πόρτες του, για να προσπεράσει ο Άγγελος του θανάτου. Τα βρασμένα αυγά και το άζυμο ψωμί </a:t>
            </a:r>
            <a:r>
              <a:rPr lang="el-GR" sz="2000" dirty="0" err="1" smtClean="0"/>
              <a:t>Ματσά</a:t>
            </a:r>
            <a:r>
              <a:rPr lang="el-GR" sz="2000" dirty="0" smtClean="0"/>
              <a:t>  Πικρά χόρτα ονομάζονται </a:t>
            </a:r>
            <a:r>
              <a:rPr lang="el-GR" sz="2000" dirty="0" err="1" smtClean="0"/>
              <a:t>χαζαρέτ</a:t>
            </a:r>
            <a:r>
              <a:rPr lang="el-GR" sz="2000" dirty="0" smtClean="0"/>
              <a:t> ή </a:t>
            </a:r>
            <a:r>
              <a:rPr lang="el-GR" sz="2000" dirty="0" err="1" smtClean="0"/>
              <a:t>μαρόρ</a:t>
            </a:r>
            <a:r>
              <a:rPr lang="el-GR" sz="2000" dirty="0" smtClean="0"/>
              <a:t> είναι πικρά σε ανάμνηση της πικρής ζωής που έκαναν οι δούλοι Εβραίοι στην διάρκεια της Βασιλείας του Ραμσή Β΄. Σύμφωνα με το </a:t>
            </a:r>
            <a:r>
              <a:rPr lang="el-GR" sz="2000" dirty="0" err="1" smtClean="0"/>
              <a:t>Ταλμούδ</a:t>
            </a:r>
            <a:r>
              <a:rPr lang="el-GR" sz="2000" dirty="0" smtClean="0"/>
              <a:t> οι Εβραίοι μπορούν να τρώνε μαρούλια, διότι στην αρχή είναι γλυκά, αλλά μετά πικρίζουν στο στόμα. </a:t>
            </a:r>
            <a:r>
              <a:rPr lang="el-GR" sz="2000" b="1" dirty="0" smtClean="0"/>
              <a:t>Το </a:t>
            </a:r>
            <a:r>
              <a:rPr lang="el-GR" sz="2000" b="1" dirty="0" err="1" smtClean="0"/>
              <a:t>Χαροσέτ</a:t>
            </a:r>
            <a:r>
              <a:rPr lang="el-GR" sz="2000" dirty="0" smtClean="0"/>
              <a:t> είναι κρέμα από μήλα, ξηρούς καρπούς, κανέλα και κρασί, το οποίο στην παράδοση συμβολίζει το μείγμα λάσπης που χρησιμοποιούσαν για τα τούβλα οι Ισραηλίτες σκλάβοι, όταν δούλευαν στα Φαραωνικά έργα. </a:t>
            </a:r>
            <a:r>
              <a:rPr lang="el-GR" sz="2000" dirty="0" err="1" smtClean="0"/>
              <a:t>Καρπάς</a:t>
            </a:r>
            <a:r>
              <a:rPr lang="el-GR" sz="2000" dirty="0" smtClean="0"/>
              <a:t> είναι το σέλινο το οποίο συμβολίζει την σκληρή δουλειά των Εβραίων.</a:t>
            </a:r>
          </a:p>
          <a:p>
            <a:endParaRPr lang="el-GR"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67544" y="1772816"/>
            <a:ext cx="8229600" cy="4389120"/>
          </a:xfrm>
        </p:spPr>
        <p:txBody>
          <a:bodyPr>
            <a:normAutofit/>
          </a:bodyPr>
          <a:lstStyle/>
          <a:p>
            <a:pPr>
              <a:buNone/>
            </a:pPr>
            <a:r>
              <a:rPr lang="en-US" dirty="0" smtClean="0"/>
              <a:t>	</a:t>
            </a:r>
            <a:r>
              <a:rPr lang="el-GR" dirty="0" smtClean="0">
                <a:latin typeface="Arial" pitchFamily="34" charset="0"/>
                <a:cs typeface="Arial" pitchFamily="34" charset="0"/>
              </a:rPr>
              <a:t>Η </a:t>
            </a:r>
            <a:r>
              <a:rPr lang="el-GR" dirty="0">
                <a:latin typeface="Arial" pitchFamily="34" charset="0"/>
                <a:cs typeface="Arial" pitchFamily="34" charset="0"/>
              </a:rPr>
              <a:t>ανησυχία προκαλείται όταν οι </a:t>
            </a:r>
            <a:r>
              <a:rPr lang="el-GR" b="1" dirty="0">
                <a:latin typeface="Arial" pitchFamily="34" charset="0"/>
                <a:cs typeface="Arial" pitchFamily="34" charset="0"/>
              </a:rPr>
              <a:t>έφηβοι επιθυμούν να ελέγξουν το βάρος του σώματος τους</a:t>
            </a:r>
            <a:r>
              <a:rPr lang="el-GR" dirty="0">
                <a:latin typeface="Arial" pitchFamily="34" charset="0"/>
                <a:cs typeface="Arial" pitchFamily="34" charset="0"/>
              </a:rPr>
              <a:t> και κινδυνεύουν να αποκτήσουν μη φυσιολογικές </a:t>
            </a:r>
            <a:r>
              <a:rPr lang="el-GR" u="sng" dirty="0">
                <a:solidFill>
                  <a:schemeClr val="accent6">
                    <a:lumMod val="75000"/>
                  </a:schemeClr>
                </a:solidFill>
                <a:latin typeface="Arial" pitchFamily="34" charset="0"/>
                <a:cs typeface="Arial" pitchFamily="34" charset="0"/>
                <a:hlinkClick r:id="rId2" tooltip="Έλεγχος βάρους: 12 συνήθειες που βοηθούν να τα καταφέρετε"/>
              </a:rPr>
              <a:t>διατροφικές συνήθειες</a:t>
            </a:r>
            <a:r>
              <a:rPr lang="el-GR" dirty="0">
                <a:latin typeface="Arial" pitchFamily="34" charset="0"/>
                <a:cs typeface="Arial" pitchFamily="34" charset="0"/>
              </a:rPr>
              <a:t> ή και να αναπτύξουν διατροφικά προβλήματα. Τα κορίτσια θέλουν να είναι αδύνατα και τα αγόρια πιο μυώδη, ως καθρέφτισμα στις σύγχρονες τάσεις του γυναικείου και ανδρικού προτύπου αντίστοιχα.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 Τίτλος"/>
          <p:cNvSpPr>
            <a:spLocks noGrp="1"/>
          </p:cNvSpPr>
          <p:nvPr>
            <p:ph type="ctrTitle"/>
          </p:nvPr>
        </p:nvSpPr>
        <p:spPr>
          <a:xfrm>
            <a:off x="357158" y="2643182"/>
            <a:ext cx="8229600" cy="1928826"/>
          </a:xfrm>
        </p:spPr>
        <p:txBody>
          <a:bodyPr>
            <a:noAutofit/>
          </a:bodyPr>
          <a:lstStyle/>
          <a:p>
            <a:pPr algn="ctr"/>
            <a:r>
              <a:rPr lang="el-GR" sz="6600" i="1" u="sng" dirty="0" smtClean="0">
                <a:solidFill>
                  <a:schemeClr val="bg1"/>
                </a:solidFill>
                <a:latin typeface="Arial" pitchFamily="34" charset="0"/>
                <a:cs typeface="Arial" pitchFamily="34" charset="0"/>
              </a:rPr>
              <a:t>Διατροφή σε διάφορες χώρες του κόσμου</a:t>
            </a:r>
            <a:endParaRPr lang="el-GR" sz="6600" i="1" u="sng"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 Εικόνα" descr="Εικόνα1.jpg"/>
          <p:cNvPicPr>
            <a:picLocks noChangeAspect="1"/>
          </p:cNvPicPr>
          <p:nvPr/>
        </p:nvPicPr>
        <p:blipFill>
          <a:blip r:embed="rId2" cstate="print"/>
          <a:stretch>
            <a:fillRect/>
          </a:stretch>
        </p:blipFill>
        <p:spPr>
          <a:xfrm>
            <a:off x="1643042" y="285728"/>
            <a:ext cx="5715040" cy="3071834"/>
          </a:xfrm>
          <a:prstGeom prst="rect">
            <a:avLst/>
          </a:prstGeom>
        </p:spPr>
      </p:pic>
      <p:sp>
        <p:nvSpPr>
          <p:cNvPr id="2049" name="Rectangle 1"/>
          <p:cNvSpPr>
            <a:spLocks noChangeArrowheads="1"/>
          </p:cNvSpPr>
          <p:nvPr/>
        </p:nvSpPr>
        <p:spPr bwMode="auto">
          <a:xfrm>
            <a:off x="285720" y="3357562"/>
            <a:ext cx="8429684"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r>
              <a:rPr kumimoji="0" lang="el-GR" sz="1600" b="0" i="0" u="none" strike="noStrike" cap="none" normalizeH="0" baseline="0" dirty="0" smtClean="0">
                <a:ln>
                  <a:noFill/>
                </a:ln>
                <a:effectLst/>
                <a:latin typeface="Arial" pitchFamily="34" charset="0"/>
                <a:ea typeface="Times New Roman" pitchFamily="18" charset="0"/>
                <a:cs typeface="Arial" pitchFamily="34" charset="0"/>
              </a:rPr>
              <a:t>Κάθε λαός ανά τον κόσμο διακρίνεται από μία διαφορετικότητα που τον χαρακτηρίζει. Η διαφορά αυτή μπορεί να οφείλεται σε θέματα θρησκείας, κουλτούρας, μουσικής, νοοτροπίας, αλλά και διατροφής. Ωστόσο, οι παράγοντες αυτοί μπορεί να </a:t>
            </a:r>
            <a:r>
              <a:rPr kumimoji="0" lang="el-GR" sz="1600" b="0" i="0" u="none" strike="noStrike" cap="none" normalizeH="0" baseline="0" dirty="0" err="1" smtClean="0">
                <a:ln>
                  <a:noFill/>
                </a:ln>
                <a:effectLst/>
                <a:latin typeface="Arial" pitchFamily="34" charset="0"/>
                <a:ea typeface="Times New Roman" pitchFamily="18" charset="0"/>
                <a:cs typeface="Arial" pitchFamily="34" charset="0"/>
              </a:rPr>
              <a:t>αλληλ</a:t>
            </a:r>
            <a:r>
              <a:rPr lang="el-GR" sz="1600" dirty="0" err="1">
                <a:latin typeface="Arial" pitchFamily="34" charset="0"/>
                <a:ea typeface="Times New Roman" pitchFamily="18" charset="0"/>
                <a:cs typeface="Arial" pitchFamily="34" charset="0"/>
              </a:rPr>
              <a:t>Κάθε</a:t>
            </a:r>
            <a:r>
              <a:rPr lang="el-GR" sz="1600" dirty="0">
                <a:latin typeface="Arial" pitchFamily="34" charset="0"/>
                <a:ea typeface="Times New Roman" pitchFamily="18" charset="0"/>
                <a:cs typeface="Arial" pitchFamily="34" charset="0"/>
              </a:rPr>
              <a:t> λαός ανά τον κόσμο διακρίνεται από μία διαφορετικότητα που τον χαρακτηρίζει. Η διαφορά αυτή μπορεί να οφείλεται σε θέματα θρησκείας, κουλτούρας, μουσικής, νοοτροπίας, αλλά και διατροφής. Ωστόσο, οι παράγοντες αυτοί μπορεί να αλληλεπιδρούν μεταξύ τους. Σε αντίθεση με την Ελλάδα, όπου κυριαρχεί η Μεσογειακή διατροφή, με εξαίρεση τις περιόδους νηστείας, υπάρχουν πολλοί λαοί στους οποίους κάποιες τροφές είναι απαγορευμένες. Είναι όμως πολύ πιθανό να υπάρχουν και ομοιότητες.</a:t>
            </a:r>
            <a:endParaRPr lang="el-GR" sz="1600" dirty="0">
              <a:latin typeface="Arial" pitchFamily="34" charset="0"/>
              <a:cs typeface="Arial" pitchFamily="34" charset="0"/>
            </a:endParaRPr>
          </a:p>
          <a:p>
            <a:pPr lvl="0" algn="just" eaLnBrk="0" hangingPunct="0"/>
            <a:r>
              <a:rPr lang="el-GR" sz="1600" dirty="0">
                <a:latin typeface="Arial" pitchFamily="34" charset="0"/>
                <a:ea typeface="Times New Roman" pitchFamily="18" charset="0"/>
                <a:cs typeface="Arial" pitchFamily="34" charset="0"/>
              </a:rPr>
              <a:t> </a:t>
            </a:r>
            <a:r>
              <a:rPr kumimoji="0" lang="el-GR" sz="1600" b="0" i="0" u="none" strike="noStrike" cap="none" normalizeH="0" baseline="0" dirty="0" smtClean="0">
                <a:ln>
                  <a:noFill/>
                </a:ln>
                <a:effectLst/>
                <a:latin typeface="Arial" pitchFamily="34" charset="0"/>
                <a:ea typeface="Times New Roman" pitchFamily="18" charset="0"/>
                <a:cs typeface="Arial" pitchFamily="34" charset="0"/>
              </a:rPr>
              <a:t>επιδρούν μεταξύ τους. Σε αντίθεση με την Ελλάδα, όπου κυριαρχεί η Μεσογειακή διατροφή, με εξαίρεση τις περιόδους νηστείας, υπάρχουν πολλοί λαοί στους οποίους κάποιες τροφές είναι απαγορευμένες. Είναι όμως πολύ πιθανό να υπάρχουν και ομοιότητες.</a:t>
            </a:r>
            <a:endParaRPr kumimoji="0" lang="el-GR" sz="16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l-GR" b="0" i="0" u="none" strike="noStrike" cap="none" normalizeH="0" baseline="0" dirty="0" smtClean="0">
                <a:ln>
                  <a:noFill/>
                </a:ln>
                <a:solidFill>
                  <a:schemeClr val="bg1"/>
                </a:solidFill>
                <a:effectLst/>
                <a:latin typeface="+mj-lt"/>
                <a:ea typeface="Times New Roman" pitchFamily="18" charset="0"/>
                <a:cs typeface="Aharoni" pitchFamily="2" charset="-79"/>
              </a:rPr>
              <a:t> </a:t>
            </a:r>
            <a:endParaRPr kumimoji="0" lang="el-GR" b="0" i="0" u="none" strike="noStrike" cap="none" normalizeH="0" baseline="0" dirty="0" smtClean="0">
              <a:ln>
                <a:noFill/>
              </a:ln>
              <a:solidFill>
                <a:schemeClr val="bg1"/>
              </a:solidFill>
              <a:effectLst/>
              <a:latin typeface="+mj-lt"/>
              <a:cs typeface="Aharoni" pitchFamily="2" charset="-79"/>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Τίτλος"/>
          <p:cNvSpPr>
            <a:spLocks noGrp="1"/>
          </p:cNvSpPr>
          <p:nvPr>
            <p:ph type="ctrTitle"/>
          </p:nvPr>
        </p:nvSpPr>
        <p:spPr>
          <a:xfrm>
            <a:off x="1285852" y="0"/>
            <a:ext cx="6072230" cy="1071570"/>
          </a:xfrm>
        </p:spPr>
        <p:txBody>
          <a:bodyPr>
            <a:normAutofit/>
          </a:bodyPr>
          <a:lstStyle/>
          <a:p>
            <a:pPr algn="ctr"/>
            <a:r>
              <a:rPr lang="el-GR" sz="6600" b="0" dirty="0" smtClean="0">
                <a:solidFill>
                  <a:schemeClr val="tx1"/>
                </a:solidFill>
              </a:rPr>
              <a:t>ΕΥΡΩΠΗ</a:t>
            </a:r>
            <a:endParaRPr lang="el-GR" sz="6600" b="0" dirty="0">
              <a:solidFill>
                <a:schemeClr val="tx1"/>
              </a:solidFill>
            </a:endParaRPr>
          </a:p>
        </p:txBody>
      </p:sp>
      <p:sp>
        <p:nvSpPr>
          <p:cNvPr id="5" name="4 - Υπότιτλος"/>
          <p:cNvSpPr>
            <a:spLocks noGrp="1"/>
          </p:cNvSpPr>
          <p:nvPr>
            <p:ph type="subTitle" idx="1"/>
          </p:nvPr>
        </p:nvSpPr>
        <p:spPr>
          <a:xfrm>
            <a:off x="500034" y="4357670"/>
            <a:ext cx="8286808" cy="2071726"/>
          </a:xfrm>
        </p:spPr>
        <p:txBody>
          <a:bodyPr>
            <a:noAutofit/>
          </a:bodyPr>
          <a:lstStyle/>
          <a:p>
            <a:pPr algn="l"/>
            <a:r>
              <a:rPr lang="el-GR" sz="1800" dirty="0" smtClean="0">
                <a:solidFill>
                  <a:schemeClr val="tx1">
                    <a:lumMod val="95000"/>
                    <a:lumOff val="5000"/>
                  </a:schemeClr>
                </a:solidFill>
                <a:latin typeface="+mj-lt"/>
              </a:rPr>
              <a:t>Υπάρχουν διαφορές μεταξύ της διατροφής της βόρειας και της νότιας Ευρώπης. Πολλοί είναι οι παράγοντες που συμβάλλουν στη διαμόρφωση διαφορετικών διατροφικών συνηθειών μεταξύ</a:t>
            </a:r>
            <a:r>
              <a:rPr lang="el-GR" sz="2400" dirty="0" smtClean="0">
                <a:solidFill>
                  <a:schemeClr val="tx1">
                    <a:lumMod val="95000"/>
                    <a:lumOff val="5000"/>
                  </a:schemeClr>
                </a:solidFill>
                <a:latin typeface="+mj-lt"/>
              </a:rPr>
              <a:t> </a:t>
            </a:r>
            <a:r>
              <a:rPr lang="el-GR" sz="1800" dirty="0" smtClean="0">
                <a:solidFill>
                  <a:schemeClr val="tx1">
                    <a:lumMod val="95000"/>
                    <a:lumOff val="5000"/>
                  </a:schemeClr>
                </a:solidFill>
                <a:latin typeface="+mj-lt"/>
              </a:rPr>
              <a:t>των ανθρώπων. Το είδος και η ποσότητα της διατροφής καθορίζονται, κυρίως, από το φυσικό περιβάλλον και τις επιδράσεις που ασκεί η εκάστοτε ανθρώπινη δραστηριότητα σε αυτό. Οι διατροφικές συνήθειες, είναι μέρος της κουλτούρας και της πολιτισμικής ταυτότητας του ατόμου..</a:t>
            </a:r>
            <a:endParaRPr lang="el-GR" sz="1800" dirty="0">
              <a:solidFill>
                <a:schemeClr val="tx1">
                  <a:lumMod val="95000"/>
                  <a:lumOff val="5000"/>
                </a:schemeClr>
              </a:solidFill>
              <a:latin typeface="+mj-lt"/>
            </a:endParaRPr>
          </a:p>
        </p:txBody>
      </p:sp>
      <p:sp>
        <p:nvSpPr>
          <p:cNvPr id="6" name="5 - Ορθογώνιο"/>
          <p:cNvSpPr/>
          <p:nvPr/>
        </p:nvSpPr>
        <p:spPr>
          <a:xfrm>
            <a:off x="4286248" y="5286388"/>
            <a:ext cx="4572016" cy="923330"/>
          </a:xfrm>
          <a:prstGeom prst="rect">
            <a:avLst/>
          </a:prstGeom>
        </p:spPr>
        <p:txBody>
          <a:bodyPr wrap="square">
            <a:spAutoFit/>
          </a:bodyPr>
          <a:lstStyle/>
          <a:p>
            <a:r>
              <a:rPr lang="el-GR" dirty="0" smtClean="0"/>
              <a:t>. </a:t>
            </a:r>
            <a:r>
              <a:rPr lang="el-GR" dirty="0"/>
              <a:t/>
            </a:r>
            <a:br>
              <a:rPr lang="el-GR" dirty="0"/>
            </a:br>
            <a:r>
              <a:rPr lang="el-GR" dirty="0"/>
              <a:t/>
            </a:r>
            <a:br>
              <a:rPr lang="el-GR" dirty="0"/>
            </a:br>
            <a:endParaRPr lang="el-GR" dirty="0"/>
          </a:p>
        </p:txBody>
      </p:sp>
      <p:pic>
        <p:nvPicPr>
          <p:cNvPr id="15363" name="Εικόνα 16" descr="Οι διατροφικές διαφορές μεταξύ βόρειας και νότιας Ευρώπης"/>
          <p:cNvPicPr>
            <a:picLocks noChangeAspect="1" noChangeArrowheads="1"/>
          </p:cNvPicPr>
          <p:nvPr/>
        </p:nvPicPr>
        <p:blipFill>
          <a:blip r:embed="rId2" cstate="print"/>
          <a:srcRect/>
          <a:stretch>
            <a:fillRect/>
          </a:stretch>
        </p:blipFill>
        <p:spPr bwMode="auto">
          <a:xfrm>
            <a:off x="1142976" y="1142984"/>
            <a:ext cx="6643734" cy="3143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0" y="86916"/>
            <a:ext cx="9144000" cy="892552"/>
          </a:xfrm>
          <a:prstGeom prst="rect">
            <a:avLst/>
          </a:prstGeom>
        </p:spPr>
        <p:txBody>
          <a:bodyPr wrap="square">
            <a:spAutoFit/>
          </a:bodyPr>
          <a:lstStyle/>
          <a:p>
            <a:r>
              <a:rPr lang="el-GR" sz="1600" dirty="0" smtClean="0">
                <a:latin typeface="+mj-lt"/>
              </a:rPr>
              <a:t>.</a:t>
            </a:r>
          </a:p>
          <a:p>
            <a:endParaRPr lang="el-GR" dirty="0" smtClean="0"/>
          </a:p>
          <a:p>
            <a:endParaRPr lang="el-GR" dirty="0"/>
          </a:p>
        </p:txBody>
      </p:sp>
      <p:sp>
        <p:nvSpPr>
          <p:cNvPr id="6" name="5 - Τίτλος"/>
          <p:cNvSpPr>
            <a:spLocks noGrp="1"/>
          </p:cNvSpPr>
          <p:nvPr>
            <p:ph type="title"/>
          </p:nvPr>
        </p:nvSpPr>
        <p:spPr>
          <a:xfrm>
            <a:off x="914400" y="-428652"/>
            <a:ext cx="8229600" cy="1417638"/>
          </a:xfrm>
        </p:spPr>
        <p:txBody>
          <a:bodyPr>
            <a:normAutofit/>
          </a:bodyPr>
          <a:lstStyle/>
          <a:p>
            <a:pPr algn="ctr"/>
            <a:r>
              <a:rPr lang="el-GR" sz="4800" dirty="0" smtClean="0">
                <a:solidFill>
                  <a:schemeClr val="tx1"/>
                </a:solidFill>
              </a:rPr>
              <a:t>Μεσογειακή Διατροφή</a:t>
            </a:r>
            <a:endParaRPr lang="el-GR" sz="4800" dirty="0">
              <a:solidFill>
                <a:schemeClr val="tx1"/>
              </a:solidFill>
            </a:endParaRPr>
          </a:p>
        </p:txBody>
      </p:sp>
      <p:sp>
        <p:nvSpPr>
          <p:cNvPr id="7" name="6 - Θέση περιεχομένου"/>
          <p:cNvSpPr>
            <a:spLocks noGrp="1"/>
          </p:cNvSpPr>
          <p:nvPr>
            <p:ph idx="1"/>
          </p:nvPr>
        </p:nvSpPr>
        <p:spPr>
          <a:xfrm>
            <a:off x="0" y="1071546"/>
            <a:ext cx="8786842" cy="5643602"/>
          </a:xfrm>
        </p:spPr>
        <p:txBody>
          <a:bodyPr>
            <a:noAutofit/>
          </a:bodyPr>
          <a:lstStyle/>
          <a:p>
            <a:r>
              <a:rPr lang="el-GR" sz="1500" dirty="0" smtClean="0">
                <a:latin typeface="Arial" pitchFamily="34" charset="0"/>
                <a:cs typeface="Arial" pitchFamily="34" charset="0"/>
              </a:rPr>
              <a:t>Η μεσογειακή διατροφή, ύστερα από μελέτες στη χώρα μας, αλλά και αλλού, έχει αποδειχτεί η πιο υγιεινή διατροφή. Χαρακτηρίζεται από τις διατροφικές συνήθειες που βρέθηκε ότι είχαν οι κάτοικοι της Κρήτης και της Νότιας Ιταλίας στις αρχές της δεκαετίας του 1960.</a:t>
            </a:r>
            <a:r>
              <a:rPr lang="el-GR" sz="1500" b="1" dirty="0" smtClean="0">
                <a:latin typeface="Arial" pitchFamily="34" charset="0"/>
                <a:cs typeface="Arial" pitchFamily="34" charset="0"/>
              </a:rPr>
              <a:t> </a:t>
            </a:r>
          </a:p>
          <a:p>
            <a:endParaRPr lang="el-GR" sz="1500" b="1" u="sng" dirty="0" smtClean="0">
              <a:latin typeface="Arial" pitchFamily="34" charset="0"/>
              <a:cs typeface="Arial" pitchFamily="34" charset="0"/>
            </a:endParaRPr>
          </a:p>
          <a:p>
            <a:r>
              <a:rPr lang="el-GR" sz="1500" b="1" u="sng" dirty="0" smtClean="0">
                <a:latin typeface="Arial" pitchFamily="34" charset="0"/>
                <a:cs typeface="Arial" pitchFamily="34" charset="0"/>
              </a:rPr>
              <a:t>Τα χαρακτηριστικά της μεσογειακής διατροφής είναι τα εξής</a:t>
            </a:r>
            <a:r>
              <a:rPr lang="el-GR" sz="1500" b="1" dirty="0" smtClean="0">
                <a:latin typeface="Arial" pitchFamily="34" charset="0"/>
                <a:cs typeface="Arial" pitchFamily="34" charset="0"/>
              </a:rPr>
              <a:t>:</a:t>
            </a:r>
            <a:r>
              <a:rPr lang="el-GR" sz="1500" dirty="0" smtClean="0">
                <a:latin typeface="Arial" pitchFamily="34" charset="0"/>
                <a:cs typeface="Arial" pitchFamily="34" charset="0"/>
              </a:rPr>
              <a:t/>
            </a:r>
            <a:br>
              <a:rPr lang="el-GR" sz="1500" dirty="0" smtClean="0">
                <a:latin typeface="Arial" pitchFamily="34" charset="0"/>
                <a:cs typeface="Arial" pitchFamily="34" charset="0"/>
              </a:rPr>
            </a:br>
            <a:r>
              <a:rPr lang="el-GR" sz="1500" dirty="0" smtClean="0">
                <a:latin typeface="Arial" pitchFamily="34" charset="0"/>
                <a:cs typeface="Arial" pitchFamily="34" charset="0"/>
              </a:rPr>
              <a:t/>
            </a:r>
            <a:br>
              <a:rPr lang="el-GR" sz="1500" dirty="0" smtClean="0">
                <a:latin typeface="Arial" pitchFamily="34" charset="0"/>
                <a:cs typeface="Arial" pitchFamily="34" charset="0"/>
              </a:rPr>
            </a:br>
            <a:r>
              <a:rPr lang="el-GR" sz="1500" dirty="0" smtClean="0">
                <a:latin typeface="Arial" pitchFamily="34" charset="0"/>
                <a:cs typeface="Arial" pitchFamily="34" charset="0"/>
              </a:rPr>
              <a:t>- Αφθονία τροφών φυτικής προέλευσης, όπως φρούτα, λαχανικά, πατάτες, δημητριακά και όσπρια.</a:t>
            </a:r>
            <a:br>
              <a:rPr lang="el-GR" sz="1500" dirty="0" smtClean="0">
                <a:latin typeface="Arial" pitchFamily="34" charset="0"/>
                <a:cs typeface="Arial" pitchFamily="34" charset="0"/>
              </a:rPr>
            </a:br>
            <a:r>
              <a:rPr lang="el-GR" sz="1500" dirty="0" smtClean="0">
                <a:latin typeface="Arial" pitchFamily="34" charset="0"/>
                <a:cs typeface="Arial" pitchFamily="34" charset="0"/>
              </a:rPr>
              <a:t/>
            </a:r>
            <a:br>
              <a:rPr lang="el-GR" sz="1500" dirty="0" smtClean="0">
                <a:latin typeface="Arial" pitchFamily="34" charset="0"/>
                <a:cs typeface="Arial" pitchFamily="34" charset="0"/>
              </a:rPr>
            </a:br>
            <a:r>
              <a:rPr lang="el-GR" sz="1500" dirty="0" smtClean="0">
                <a:latin typeface="Arial" pitchFamily="34" charset="0"/>
                <a:cs typeface="Arial" pitchFamily="34" charset="0"/>
              </a:rPr>
              <a:t>- Ελαιόλαδο ως βασικό έλαιο, που αντικαθιστά όλα τα άλλα λίπη και έλαια όπως βούτυρο, μαργαρίνη κ.λπ.</a:t>
            </a:r>
            <a:br>
              <a:rPr lang="el-GR" sz="1500" dirty="0" smtClean="0">
                <a:latin typeface="Arial" pitchFamily="34" charset="0"/>
                <a:cs typeface="Arial" pitchFamily="34" charset="0"/>
              </a:rPr>
            </a:br>
            <a:r>
              <a:rPr lang="el-GR" sz="1500" dirty="0" smtClean="0">
                <a:latin typeface="Arial" pitchFamily="34" charset="0"/>
                <a:cs typeface="Arial" pitchFamily="34" charset="0"/>
              </a:rPr>
              <a:t/>
            </a:r>
            <a:br>
              <a:rPr lang="el-GR" sz="1500" dirty="0" smtClean="0">
                <a:latin typeface="Arial" pitchFamily="34" charset="0"/>
                <a:cs typeface="Arial" pitchFamily="34" charset="0"/>
              </a:rPr>
            </a:br>
            <a:r>
              <a:rPr lang="el-GR" sz="1500" dirty="0" smtClean="0">
                <a:latin typeface="Arial" pitchFamily="34" charset="0"/>
                <a:cs typeface="Arial" pitchFamily="34" charset="0"/>
              </a:rPr>
              <a:t>- Καθημερινή λήψη μικρών ποσοτήτων γαλακτοκομικών προϊόντων, όπως το τυρί και το γιαούρτι.</a:t>
            </a:r>
            <a:br>
              <a:rPr lang="el-GR" sz="1500" dirty="0" smtClean="0">
                <a:latin typeface="Arial" pitchFamily="34" charset="0"/>
                <a:cs typeface="Arial" pitchFamily="34" charset="0"/>
              </a:rPr>
            </a:br>
            <a:r>
              <a:rPr lang="el-GR" sz="1500" dirty="0" smtClean="0">
                <a:latin typeface="Arial" pitchFamily="34" charset="0"/>
                <a:cs typeface="Arial" pitchFamily="34" charset="0"/>
              </a:rPr>
              <a:t/>
            </a:r>
            <a:br>
              <a:rPr lang="el-GR" sz="1500" dirty="0" smtClean="0">
                <a:latin typeface="Arial" pitchFamily="34" charset="0"/>
                <a:cs typeface="Arial" pitchFamily="34" charset="0"/>
              </a:rPr>
            </a:br>
            <a:r>
              <a:rPr lang="el-GR" sz="1500" dirty="0" smtClean="0">
                <a:latin typeface="Arial" pitchFamily="34" charset="0"/>
                <a:cs typeface="Arial" pitchFamily="34" charset="0"/>
              </a:rPr>
              <a:t>- Κατανάλωση ψαριού και πουλερικών σε εβδομαδιαία βάση (όχι καθημερινή).</a:t>
            </a:r>
            <a:br>
              <a:rPr lang="el-GR" sz="1500" dirty="0" smtClean="0">
                <a:latin typeface="Arial" pitchFamily="34" charset="0"/>
                <a:cs typeface="Arial" pitchFamily="34" charset="0"/>
              </a:rPr>
            </a:br>
            <a:r>
              <a:rPr lang="el-GR" sz="1500" dirty="0" smtClean="0">
                <a:latin typeface="Arial" pitchFamily="34" charset="0"/>
                <a:cs typeface="Arial" pitchFamily="34" charset="0"/>
              </a:rPr>
              <a:t/>
            </a:r>
            <a:br>
              <a:rPr lang="el-GR" sz="1500" dirty="0" smtClean="0">
                <a:latin typeface="Arial" pitchFamily="34" charset="0"/>
                <a:cs typeface="Arial" pitchFamily="34" charset="0"/>
              </a:rPr>
            </a:br>
            <a:r>
              <a:rPr lang="el-GR" sz="1500" dirty="0" smtClean="0">
                <a:latin typeface="Arial" pitchFamily="34" charset="0"/>
                <a:cs typeface="Arial" pitchFamily="34" charset="0"/>
              </a:rPr>
              <a:t>- Αυγά το πολύ μέχρι 4 την εβδομάδα (συνολικά, συμπεριλαμβανομένου και αυτών που χρησιμοποιούνται στο μαγείρεμα).</a:t>
            </a:r>
            <a:br>
              <a:rPr lang="el-GR" sz="1500" dirty="0" smtClean="0">
                <a:latin typeface="Arial" pitchFamily="34" charset="0"/>
                <a:cs typeface="Arial" pitchFamily="34" charset="0"/>
              </a:rPr>
            </a:br>
            <a:r>
              <a:rPr lang="el-GR" sz="1500" dirty="0" smtClean="0">
                <a:latin typeface="Arial" pitchFamily="34" charset="0"/>
                <a:cs typeface="Arial" pitchFamily="34" charset="0"/>
              </a:rPr>
              <a:t/>
            </a:r>
            <a:br>
              <a:rPr lang="el-GR" sz="1500" dirty="0" smtClean="0">
                <a:latin typeface="Arial" pitchFamily="34" charset="0"/>
                <a:cs typeface="Arial" pitchFamily="34" charset="0"/>
              </a:rPr>
            </a:br>
            <a:r>
              <a:rPr lang="el-GR" sz="1500" dirty="0" smtClean="0">
                <a:latin typeface="Arial" pitchFamily="34" charset="0"/>
                <a:cs typeface="Arial" pitchFamily="34" charset="0"/>
              </a:rPr>
              <a:t>- Κατανάλωση ζάχαρης (γλυκά) σε εβδομαδιαία βάση (όχι καθημερινή).</a:t>
            </a:r>
            <a:br>
              <a:rPr lang="el-GR" sz="1500" dirty="0" smtClean="0">
                <a:latin typeface="Arial" pitchFamily="34" charset="0"/>
                <a:cs typeface="Arial" pitchFamily="34" charset="0"/>
              </a:rPr>
            </a:br>
            <a:r>
              <a:rPr lang="el-GR" sz="1500" dirty="0" smtClean="0">
                <a:latin typeface="Arial" pitchFamily="34" charset="0"/>
                <a:cs typeface="Arial" pitchFamily="34" charset="0"/>
              </a:rPr>
              <a:t/>
            </a:r>
            <a:br>
              <a:rPr lang="el-GR" sz="1500" dirty="0" smtClean="0">
                <a:latin typeface="Arial" pitchFamily="34" charset="0"/>
                <a:cs typeface="Arial" pitchFamily="34" charset="0"/>
              </a:rPr>
            </a:br>
            <a:r>
              <a:rPr lang="el-GR" sz="1500" dirty="0" smtClean="0">
                <a:latin typeface="Arial" pitchFamily="34" charset="0"/>
                <a:cs typeface="Arial" pitchFamily="34" charset="0"/>
              </a:rPr>
              <a:t>- Φυσική δραστηριότητα (περπάτημα, κίνηση γενικότερα).</a:t>
            </a:r>
            <a:br>
              <a:rPr lang="el-GR" sz="1500" dirty="0" smtClean="0">
                <a:latin typeface="Arial" pitchFamily="34" charset="0"/>
                <a:cs typeface="Arial" pitchFamily="34" charset="0"/>
              </a:rPr>
            </a:br>
            <a:endParaRPr lang="el-GR" sz="1500" dirty="0" smtClean="0">
              <a:latin typeface="Arial" pitchFamily="34" charset="0"/>
              <a:cs typeface="Arial" pitchFamily="34" charset="0"/>
            </a:endParaRPr>
          </a:p>
          <a:p>
            <a:r>
              <a:rPr lang="el-GR" sz="1500" dirty="0" smtClean="0">
                <a:latin typeface="Arial" pitchFamily="34" charset="0"/>
                <a:cs typeface="Arial" pitchFamily="34" charset="0"/>
              </a:rPr>
              <a:t>- Λογική κατανάλωση κρασιού (συνήθως με τα γεύματα 1-2 ποτηράκια του κρασιού)</a:t>
            </a:r>
            <a:endParaRPr lang="el-GR" sz="15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85720" y="0"/>
            <a:ext cx="8229600" cy="1143000"/>
          </a:xfrm>
        </p:spPr>
        <p:txBody>
          <a:bodyPr>
            <a:normAutofit/>
          </a:bodyPr>
          <a:lstStyle/>
          <a:p>
            <a:pPr algn="ctr"/>
            <a:r>
              <a:rPr lang="el-GR" sz="6600" dirty="0" smtClean="0">
                <a:solidFill>
                  <a:schemeClr val="tx1">
                    <a:lumMod val="95000"/>
                  </a:schemeClr>
                </a:solidFill>
              </a:rPr>
              <a:t>ΑΜΕΡΙΚΗ</a:t>
            </a:r>
            <a:endParaRPr lang="el-GR" sz="6600" dirty="0">
              <a:solidFill>
                <a:schemeClr val="tx1">
                  <a:lumMod val="95000"/>
                </a:schemeClr>
              </a:solidFill>
            </a:endParaRPr>
          </a:p>
        </p:txBody>
      </p:sp>
      <p:sp>
        <p:nvSpPr>
          <p:cNvPr id="3" name="2 - Θέση περιεχομένου"/>
          <p:cNvSpPr>
            <a:spLocks noGrp="1"/>
          </p:cNvSpPr>
          <p:nvPr>
            <p:ph idx="1"/>
          </p:nvPr>
        </p:nvSpPr>
        <p:spPr>
          <a:xfrm>
            <a:off x="0" y="1357298"/>
            <a:ext cx="8715404" cy="5214974"/>
          </a:xfrm>
        </p:spPr>
        <p:txBody>
          <a:bodyPr>
            <a:noAutofit/>
          </a:bodyPr>
          <a:lstStyle/>
          <a:p>
            <a:r>
              <a:rPr lang="el-GR" sz="2000" dirty="0" smtClean="0">
                <a:latin typeface="Arial" pitchFamily="34" charset="0"/>
                <a:cs typeface="Arial" pitchFamily="34" charset="0"/>
              </a:rPr>
              <a:t>Συγκριτικά με όλες τις χώρες οι ΗΠΑ ξοδεύει τα μεγαλύτερα ποσά για τον τομέα της υγείας, ή για να ακριβολογούμε για τον τομέα της αρρώστιας, καθώς σχεδόν όλα τα χρήματα ξοδεύονται για την θεραπεία παρά για την πρόληψη των διάφορων ασθενειών.</a:t>
            </a:r>
          </a:p>
          <a:p>
            <a:r>
              <a:rPr lang="el-GR" sz="2000" dirty="0" smtClean="0">
                <a:latin typeface="Arial" pitchFamily="34" charset="0"/>
                <a:cs typeface="Arial" pitchFamily="34" charset="0"/>
              </a:rPr>
              <a:t>Το Κέντρο Πρόληψης Ασθενειών των ΗΠΑ παρουσίασε μια έκθεση που φανέρωνε ότι οι μετανάστες έχουν αισθητά καλύτερη υγεία τόσο φυσική όσο και ψυχολογική σε σχέση με τους Αμερικανούς. Ακόμη έδειξε ότι καθώς αυξάνεται ο χρόνος παραμονής τους στην χώρα τόσο χειροτερεύει και η υγεία τους.</a:t>
            </a:r>
          </a:p>
          <a:p>
            <a:r>
              <a:rPr lang="el-GR" sz="2000" dirty="0" smtClean="0">
                <a:latin typeface="Arial" pitchFamily="34" charset="0"/>
                <a:cs typeface="Arial" pitchFamily="34" charset="0"/>
              </a:rPr>
              <a:t>Μετανάστες που είναι ήδη στις ΗΠΑ για πέντε χρόνια έχουν 54% περισσότερες πιθανότητες να παρουσιάσουν υψηλή αρτηριακή πίεση και 25% περισσότερες πιθανότητες να εμφανίσουν κάποια καρδιακή πάθηση, σε σχέση με νεοφερμένους συμπολίτες τους. Με άλλα λόγια η ζωή στις ΗΠΑ βλάπτει σοβαρά την υγεία</a:t>
            </a:r>
            <a:r>
              <a:rPr lang="el-GR" sz="2000" dirty="0" smtClean="0">
                <a:latin typeface="Arial" pitchFamily="34" charset="0"/>
                <a:cs typeface="Arial" pitchFamily="34" charset="0"/>
              </a:rPr>
              <a:t>!</a:t>
            </a:r>
            <a:endParaRPr lang="el-GR"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85720" y="0"/>
            <a:ext cx="8229600" cy="1143000"/>
          </a:xfrm>
        </p:spPr>
        <p:txBody>
          <a:bodyPr>
            <a:normAutofit/>
          </a:bodyPr>
          <a:lstStyle/>
          <a:p>
            <a:pPr algn="ctr"/>
            <a:r>
              <a:rPr lang="el-GR" sz="6600" dirty="0" smtClean="0">
                <a:solidFill>
                  <a:schemeClr val="tx1">
                    <a:lumMod val="95000"/>
                  </a:schemeClr>
                </a:solidFill>
              </a:rPr>
              <a:t>ΑΜΕΡΙΚΗ</a:t>
            </a:r>
            <a:endParaRPr lang="el-GR" sz="6600" dirty="0">
              <a:solidFill>
                <a:schemeClr val="tx1">
                  <a:lumMod val="95000"/>
                </a:schemeClr>
              </a:solidFill>
            </a:endParaRPr>
          </a:p>
        </p:txBody>
      </p:sp>
      <p:sp>
        <p:nvSpPr>
          <p:cNvPr id="3" name="2 - Θέση περιεχομένου"/>
          <p:cNvSpPr>
            <a:spLocks noGrp="1"/>
          </p:cNvSpPr>
          <p:nvPr>
            <p:ph idx="1"/>
          </p:nvPr>
        </p:nvSpPr>
        <p:spPr>
          <a:xfrm>
            <a:off x="0" y="1357298"/>
            <a:ext cx="8715404" cy="5214974"/>
          </a:xfrm>
        </p:spPr>
        <p:txBody>
          <a:bodyPr>
            <a:noAutofit/>
          </a:bodyPr>
          <a:lstStyle/>
          <a:p>
            <a:r>
              <a:rPr lang="el-GR" sz="2000" dirty="0" smtClean="0">
                <a:latin typeface="Arial" pitchFamily="34" charset="0"/>
                <a:cs typeface="Arial" pitchFamily="34" charset="0"/>
              </a:rPr>
              <a:t>Γιατί </a:t>
            </a:r>
            <a:r>
              <a:rPr lang="el-GR" sz="2000" dirty="0" smtClean="0">
                <a:latin typeface="Arial" pitchFamily="34" charset="0"/>
                <a:cs typeface="Arial" pitchFamily="34" charset="0"/>
              </a:rPr>
              <a:t>όπως υπάρχει αυτό το φαινόμενο; Η διατροφικές συνήθειες και ο τρόπος ζωής σε πολλές χώρες είναι πολύ πιο υγιεινός από αυτόν που οι περισσότεροι Αμερικανοί  ζουν.</a:t>
            </a:r>
          </a:p>
          <a:p>
            <a:r>
              <a:rPr lang="el-GR" sz="2000" dirty="0" smtClean="0">
                <a:latin typeface="Arial" pitchFamily="34" charset="0"/>
                <a:cs typeface="Arial" pitchFamily="34" charset="0"/>
              </a:rPr>
              <a:t>Δυστυχώς αντί οι άνθρωποι να αρχίσουν να προσθέτουν στην καθημερινή τους ζωή ευεργετικές συνήθειες όπως οι παραπάνω, απλά αντιγράφουν τις συνήθειες ζωής των Αμερικανών. Έτσι και στην χώρα μας παρατηρούμε ότι κάθε χρόνο απομακρυνόμαστε από τον παραδοσιακό τρόπο διατροφής, και γενικότερα το παραδοσιακό τρόπο διαβίωσης, και γινόμαστε συμμέτοχοι (και παράλληλα θύματα) της παγκοσμιοποίησης των ασθενειών. Το λυπηρό είναι ότι μπορούμε εύκολα να την αποφύγουμε αν απλά συνειδητοποιήσουμε την πραγματική αξία της μεσογειακής δίαιτας και του παραδοσιακού (μη αστικού) τρόπου ζωής.</a:t>
            </a:r>
          </a:p>
          <a:p>
            <a:endParaRPr lang="el-GR"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pPr algn="ctr"/>
            <a:r>
              <a:rPr lang="el-GR" sz="6600" dirty="0" smtClean="0">
                <a:solidFill>
                  <a:schemeClr val="tx1">
                    <a:lumMod val="95000"/>
                  </a:schemeClr>
                </a:solidFill>
              </a:rPr>
              <a:t>ΑΥΣΤΡΑΛΙΑ</a:t>
            </a:r>
            <a:endParaRPr lang="el-GR" sz="6600" dirty="0">
              <a:solidFill>
                <a:schemeClr val="tx1">
                  <a:lumMod val="95000"/>
                </a:schemeClr>
              </a:solidFill>
            </a:endParaRPr>
          </a:p>
        </p:txBody>
      </p:sp>
      <p:sp>
        <p:nvSpPr>
          <p:cNvPr id="3" name="2 - Θέση περιεχομένου"/>
          <p:cNvSpPr>
            <a:spLocks noGrp="1"/>
          </p:cNvSpPr>
          <p:nvPr>
            <p:ph idx="1"/>
          </p:nvPr>
        </p:nvSpPr>
        <p:spPr/>
        <p:txBody>
          <a:bodyPr>
            <a:normAutofit/>
          </a:bodyPr>
          <a:lstStyle/>
          <a:p>
            <a:r>
              <a:rPr lang="el-GR" dirty="0" smtClean="0">
                <a:latin typeface="Arial" pitchFamily="34" charset="0"/>
                <a:cs typeface="Arial" pitchFamily="34" charset="0"/>
              </a:rPr>
              <a:t>Τα σκουλήκια (συγκεκριμένα κάτι </a:t>
            </a:r>
            <a:r>
              <a:rPr lang="el-GR" dirty="0" err="1" smtClean="0">
                <a:latin typeface="Arial" pitchFamily="34" charset="0"/>
                <a:cs typeface="Arial" pitchFamily="34" charset="0"/>
              </a:rPr>
              <a:t>σκουληκάρες</a:t>
            </a:r>
            <a:r>
              <a:rPr lang="el-GR" dirty="0" smtClean="0">
                <a:latin typeface="Arial" pitchFamily="34" charset="0"/>
                <a:cs typeface="Arial" pitchFamily="34" charset="0"/>
              </a:rPr>
              <a:t> ονόματι "σκωληκοειδείς προνύμφες κολεόπτερων", οι γνωστές στα αγγλικά ως </a:t>
            </a:r>
            <a:r>
              <a:rPr lang="el-GR" dirty="0" err="1" smtClean="0">
                <a:latin typeface="Arial" pitchFamily="34" charset="0"/>
                <a:cs typeface="Arial" pitchFamily="34" charset="0"/>
              </a:rPr>
              <a:t>witchetty</a:t>
            </a:r>
            <a:r>
              <a:rPr lang="el-GR" dirty="0" smtClean="0">
                <a:latin typeface="Arial" pitchFamily="34" charset="0"/>
                <a:cs typeface="Arial" pitchFamily="34" charset="0"/>
              </a:rPr>
              <a:t> </a:t>
            </a:r>
            <a:r>
              <a:rPr lang="el-GR" dirty="0" err="1" smtClean="0">
                <a:latin typeface="Arial" pitchFamily="34" charset="0"/>
                <a:cs typeface="Arial" pitchFamily="34" charset="0"/>
              </a:rPr>
              <a:t>grubs</a:t>
            </a:r>
            <a:r>
              <a:rPr lang="el-GR" dirty="0" smtClean="0">
                <a:latin typeface="Arial" pitchFamily="34" charset="0"/>
                <a:cs typeface="Arial" pitchFamily="34" charset="0"/>
              </a:rPr>
              <a:t>) αποτελούν παλαιόθεν αναπόσπαστο συστατικό της δίαιτας των Αβοριγίνων. Τρώγονται ωμές ή ελαφρώς καψαλισμένες. Γευστικά, ξυπνούν στον ουρανίσκο αναμνήσεις από καπνιστό αμύγδαλο, τραγανό απέξω και </a:t>
            </a:r>
            <a:r>
              <a:rPr lang="el-GR" dirty="0" err="1" smtClean="0">
                <a:latin typeface="Arial" pitchFamily="34" charset="0"/>
                <a:cs typeface="Arial" pitchFamily="34" charset="0"/>
              </a:rPr>
              <a:t>κρεμώδες</a:t>
            </a:r>
            <a:r>
              <a:rPr lang="el-GR" dirty="0" smtClean="0">
                <a:latin typeface="Arial" pitchFamily="34" charset="0"/>
                <a:cs typeface="Arial" pitchFamily="34" charset="0"/>
              </a:rPr>
              <a:t> μέσα. </a:t>
            </a:r>
          </a:p>
          <a:p>
            <a:endParaRPr lang="el-GR"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357166"/>
            <a:ext cx="8229600" cy="1214446"/>
          </a:xfrm>
        </p:spPr>
        <p:txBody>
          <a:bodyPr>
            <a:normAutofit fontScale="90000"/>
          </a:bodyPr>
          <a:lstStyle/>
          <a:p>
            <a:pPr algn="ctr"/>
            <a:r>
              <a:rPr lang="el-GR" dirty="0" smtClean="0">
                <a:solidFill>
                  <a:schemeClr val="tx1"/>
                </a:solidFill>
              </a:rPr>
              <a:t>Ο ΥΠΟΣΙΤΙΣΜΟΣ ΑΠΕΙΛΕΙ </a:t>
            </a:r>
            <a:r>
              <a:rPr lang="el-GR" dirty="0" smtClean="0">
                <a:solidFill>
                  <a:schemeClr val="tx1"/>
                </a:solidFill>
              </a:rPr>
              <a:t>    500.000 </a:t>
            </a:r>
            <a:r>
              <a:rPr lang="el-GR" dirty="0" smtClean="0">
                <a:solidFill>
                  <a:schemeClr val="tx1"/>
                </a:solidFill>
              </a:rPr>
              <a:t>ΠΑΙΔΙΑ ΣΤΗΝ ΑΦΡΙΚΗ</a:t>
            </a:r>
            <a:endParaRPr lang="el-GR" dirty="0">
              <a:solidFill>
                <a:schemeClr val="tx1"/>
              </a:solidFill>
            </a:endParaRPr>
          </a:p>
        </p:txBody>
      </p:sp>
      <p:sp>
        <p:nvSpPr>
          <p:cNvPr id="3" name="2 - Θέση περιεχομένου"/>
          <p:cNvSpPr>
            <a:spLocks noGrp="1"/>
          </p:cNvSpPr>
          <p:nvPr>
            <p:ph idx="1"/>
          </p:nvPr>
        </p:nvSpPr>
        <p:spPr/>
        <p:txBody>
          <a:bodyPr>
            <a:normAutofit fontScale="62500" lnSpcReduction="20000"/>
          </a:bodyPr>
          <a:lstStyle/>
          <a:p>
            <a:endParaRPr lang="el-GR" dirty="0" smtClean="0"/>
          </a:p>
          <a:p>
            <a:endParaRPr lang="el-GR" dirty="0" smtClean="0"/>
          </a:p>
          <a:p>
            <a:endParaRPr lang="el-GR" dirty="0" smtClean="0"/>
          </a:p>
          <a:p>
            <a:endParaRPr lang="el-GR" dirty="0" smtClean="0"/>
          </a:p>
          <a:p>
            <a:endParaRPr lang="el-GR" dirty="0" smtClean="0"/>
          </a:p>
          <a:p>
            <a:endParaRPr lang="el-GR" dirty="0" smtClean="0"/>
          </a:p>
          <a:p>
            <a:endParaRPr lang="el-GR" dirty="0" smtClean="0"/>
          </a:p>
          <a:p>
            <a:endParaRPr lang="el-GR" dirty="0" smtClean="0"/>
          </a:p>
          <a:p>
            <a:endParaRPr lang="el-GR" dirty="0" smtClean="0"/>
          </a:p>
          <a:p>
            <a:endParaRPr lang="el-GR" dirty="0" smtClean="0"/>
          </a:p>
          <a:p>
            <a:endParaRPr lang="el-GR" dirty="0" smtClean="0"/>
          </a:p>
          <a:p>
            <a:endParaRPr lang="el-GR" dirty="0" smtClean="0"/>
          </a:p>
          <a:p>
            <a:endParaRPr lang="el-GR" dirty="0" smtClean="0"/>
          </a:p>
          <a:p>
            <a:r>
              <a:rPr lang="el-GR" sz="3200" dirty="0" smtClean="0">
                <a:latin typeface="Arial" pitchFamily="34" charset="0"/>
                <a:cs typeface="Arial" pitchFamily="34" charset="0"/>
              </a:rPr>
              <a:t>Περίπου 500.000 παιδιά στο </a:t>
            </a:r>
            <a:r>
              <a:rPr lang="el-GR" sz="3200" b="1" dirty="0" smtClean="0">
                <a:latin typeface="Arial" pitchFamily="34" charset="0"/>
                <a:cs typeface="Arial" pitchFamily="34" charset="0"/>
              </a:rPr>
              <a:t>Κέρας της Αφρικής </a:t>
            </a:r>
            <a:r>
              <a:rPr lang="el-GR" sz="3200" dirty="0" smtClean="0">
                <a:latin typeface="Arial" pitchFamily="34" charset="0"/>
                <a:cs typeface="Arial" pitchFamily="34" charset="0"/>
              </a:rPr>
              <a:t>κινδυνεύουν να χάσουν τη ζωή τους εξαιτίας του </a:t>
            </a:r>
            <a:r>
              <a:rPr lang="el-GR" sz="3200" b="1" dirty="0" smtClean="0">
                <a:latin typeface="Arial" pitchFamily="34" charset="0"/>
                <a:cs typeface="Arial" pitchFamily="34" charset="0"/>
              </a:rPr>
              <a:t>υποσιτισμού </a:t>
            </a:r>
            <a:r>
              <a:rPr lang="el-GR" sz="3200" dirty="0" smtClean="0">
                <a:latin typeface="Arial" pitchFamily="34" charset="0"/>
                <a:cs typeface="Arial" pitchFamily="34" charset="0"/>
              </a:rPr>
              <a:t>που οφείλεται στην ξηρασία που πλήττει την περιοχή, όπως ανακοίνωσε σήμερα η </a:t>
            </a:r>
            <a:r>
              <a:rPr lang="el-GR" sz="3200" dirty="0" err="1" smtClean="0">
                <a:latin typeface="Arial" pitchFamily="34" charset="0"/>
                <a:cs typeface="Arial" pitchFamily="34" charset="0"/>
              </a:rPr>
              <a:t>Unicef</a:t>
            </a:r>
            <a:r>
              <a:rPr lang="el-GR" sz="3200" dirty="0" smtClean="0">
                <a:latin typeface="Arial" pitchFamily="34" charset="0"/>
                <a:cs typeface="Arial" pitchFamily="34" charset="0"/>
              </a:rPr>
              <a:t>, κάνοντας έκκληση να επιταχυνθεί άμεσα η παροχή βοήθειας</a:t>
            </a:r>
            <a:r>
              <a:rPr lang="el-GR" dirty="0" smtClean="0">
                <a:latin typeface="Arial" pitchFamily="34" charset="0"/>
                <a:cs typeface="Arial" pitchFamily="34" charset="0"/>
              </a:rPr>
              <a:t>.</a:t>
            </a:r>
            <a:endParaRPr lang="el-GR" dirty="0">
              <a:latin typeface="Arial" pitchFamily="34" charset="0"/>
              <a:cs typeface="Arial" pitchFamily="34" charset="0"/>
            </a:endParaRPr>
          </a:p>
        </p:txBody>
      </p:sp>
      <p:pic>
        <p:nvPicPr>
          <p:cNvPr id="16386" name="Εικόνα 39" descr="Picture 0 for Ο υποσιτισμός απειλεί 500.000 παιδιά στην Αφρική"/>
          <p:cNvPicPr>
            <a:picLocks noChangeAspect="1" noChangeArrowheads="1"/>
          </p:cNvPicPr>
          <p:nvPr/>
        </p:nvPicPr>
        <p:blipFill>
          <a:blip r:embed="rId2" cstate="print"/>
          <a:srcRect/>
          <a:stretch>
            <a:fillRect/>
          </a:stretch>
        </p:blipFill>
        <p:spPr bwMode="auto">
          <a:xfrm>
            <a:off x="1500166" y="1571612"/>
            <a:ext cx="6572296" cy="34290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irc_mi" descr="http://www.i-live.gr/wp-content/uploads/2011/07/th-kenua-paidia-upositismos.jpg"/>
          <p:cNvPicPr>
            <a:picLocks noChangeAspect="1" noChangeArrowheads="1"/>
          </p:cNvPicPr>
          <p:nvPr/>
        </p:nvPicPr>
        <p:blipFill>
          <a:blip r:embed="rId2" cstate="print"/>
          <a:srcRect/>
          <a:stretch>
            <a:fillRect/>
          </a:stretch>
        </p:blipFill>
        <p:spPr bwMode="auto">
          <a:xfrm>
            <a:off x="1643042" y="214290"/>
            <a:ext cx="5857916" cy="3214710"/>
          </a:xfrm>
          <a:prstGeom prst="rect">
            <a:avLst/>
          </a:prstGeom>
          <a:noFill/>
          <a:ln w="9525">
            <a:noFill/>
            <a:miter lim="800000"/>
            <a:headEnd/>
            <a:tailEnd/>
          </a:ln>
        </p:spPr>
      </p:pic>
      <p:sp>
        <p:nvSpPr>
          <p:cNvPr id="5" name="4 - Ορθογώνιο"/>
          <p:cNvSpPr/>
          <p:nvPr/>
        </p:nvSpPr>
        <p:spPr>
          <a:xfrm>
            <a:off x="285720" y="3429000"/>
            <a:ext cx="8858280" cy="3046988"/>
          </a:xfrm>
          <a:prstGeom prst="rect">
            <a:avLst/>
          </a:prstGeom>
        </p:spPr>
        <p:txBody>
          <a:bodyPr wrap="square">
            <a:spAutoFit/>
          </a:bodyPr>
          <a:lstStyle/>
          <a:p>
            <a:r>
              <a:rPr lang="el-GR" sz="1600" dirty="0">
                <a:latin typeface="Arial" pitchFamily="34" charset="0"/>
                <a:cs typeface="Arial" pitchFamily="34" charset="0"/>
              </a:rPr>
              <a:t>Σχεδόν δύο εκατ. παιδιά έχουν ανάγκη από τροφή, σύμφωνα με την οργάνωση η οποία εκφράζει φόβους ότι η κατάσταση μπορεί να χειροτερέψει από το 2012 αν δεν υποχωρήσει η </a:t>
            </a:r>
            <a:r>
              <a:rPr lang="el-GR" sz="1600" dirty="0" smtClean="0">
                <a:latin typeface="Arial" pitchFamily="34" charset="0"/>
                <a:cs typeface="Arial" pitchFamily="34" charset="0"/>
              </a:rPr>
              <a:t>ξηρασία. Χρειάζονται </a:t>
            </a:r>
            <a:r>
              <a:rPr lang="el-GR" sz="1600" dirty="0">
                <a:latin typeface="Arial" pitchFamily="34" charset="0"/>
                <a:cs typeface="Arial" pitchFamily="34" charset="0"/>
              </a:rPr>
              <a:t>ακόμη τέσσερις με πέντε μήνες μέχρι την επόμενη σοδειά, την ώρα που αρκετοί άνθρωποι είναι ήδη πολύ αδύναμοι ή πολύ φτωχοί για να αναζητήσουν βοήθεια σύμφωνα με τον εκτελεστικό διευθυντή της </a:t>
            </a:r>
            <a:r>
              <a:rPr lang="el-GR" sz="1600" dirty="0" err="1" smtClean="0">
                <a:latin typeface="Arial" pitchFamily="34" charset="0"/>
                <a:cs typeface="Arial" pitchFamily="34" charset="0"/>
              </a:rPr>
              <a:t>Unicef</a:t>
            </a:r>
            <a:r>
              <a:rPr lang="el-GR" sz="1600" dirty="0" smtClean="0">
                <a:latin typeface="Arial" pitchFamily="34" charset="0"/>
                <a:cs typeface="Arial" pitchFamily="34" charset="0"/>
              </a:rPr>
              <a:t>  </a:t>
            </a:r>
            <a:r>
              <a:rPr lang="el-GR" sz="1600" dirty="0" err="1" smtClean="0">
                <a:latin typeface="Arial" pitchFamily="34" charset="0"/>
                <a:cs typeface="Arial" pitchFamily="34" charset="0"/>
              </a:rPr>
              <a:t>Αντονι</a:t>
            </a:r>
            <a:r>
              <a:rPr lang="el-GR" sz="1600" dirty="0" smtClean="0">
                <a:latin typeface="Arial" pitchFamily="34" charset="0"/>
                <a:cs typeface="Arial" pitchFamily="34" charset="0"/>
              </a:rPr>
              <a:t> </a:t>
            </a:r>
            <a:r>
              <a:rPr lang="el-GR" sz="1600" dirty="0">
                <a:latin typeface="Arial" pitchFamily="34" charset="0"/>
                <a:cs typeface="Arial" pitchFamily="34" charset="0"/>
              </a:rPr>
              <a:t>Λέικ, ο οποίος πραγματοποίησε τετραήμερη επίσκεψη στην </a:t>
            </a:r>
            <a:r>
              <a:rPr lang="el-GR" sz="1600" dirty="0" smtClean="0">
                <a:latin typeface="Arial" pitchFamily="34" charset="0"/>
                <a:cs typeface="Arial" pitchFamily="34" charset="0"/>
              </a:rPr>
              <a:t>Κένυα. Το </a:t>
            </a:r>
            <a:r>
              <a:rPr lang="el-GR" sz="1600" dirty="0">
                <a:latin typeface="Arial" pitchFamily="34" charset="0"/>
                <a:cs typeface="Arial" pitchFamily="34" charset="0"/>
              </a:rPr>
              <a:t>Κέρας της Αφρικής πλήττεται από τη χειρότερη ξηρασία των τελευταίων έξι δεκαετιών, η οποία επιδεινώνει την ήδη υπάρχουσα ανθρωπιστική κρίση στη Σομαλία, εξαιτίας του 20ετούς εμφύλιου πολέμου που σπαράσσει τη </a:t>
            </a:r>
            <a:r>
              <a:rPr lang="el-GR" sz="1600" dirty="0" smtClean="0">
                <a:latin typeface="Arial" pitchFamily="34" charset="0"/>
                <a:cs typeface="Arial" pitchFamily="34" charset="0"/>
              </a:rPr>
              <a:t>χώρα.</a:t>
            </a:r>
            <a:r>
              <a:rPr lang="el-GR" sz="1600" dirty="0">
                <a:latin typeface="Arial" pitchFamily="34" charset="0"/>
                <a:cs typeface="Arial" pitchFamily="34" charset="0"/>
              </a:rPr>
              <a:t> </a:t>
            </a:r>
            <a:r>
              <a:rPr lang="el-GR" sz="1600" dirty="0" smtClean="0">
                <a:latin typeface="Arial" pitchFamily="34" charset="0"/>
                <a:cs typeface="Arial" pitchFamily="34" charset="0"/>
              </a:rPr>
              <a:t>Εξάλλου</a:t>
            </a:r>
            <a:r>
              <a:rPr lang="el-GR" sz="1600" dirty="0">
                <a:latin typeface="Arial" pitchFamily="34" charset="0"/>
                <a:cs typeface="Arial" pitchFamily="34" charset="0"/>
              </a:rPr>
              <a:t>, σύμφωνα με τον Οργανισμού του ΟΗΕ για τα Τρόφιμα και την Γεωργία (FAO) στο Κέρας της Αφρικής 12 εκατομμύρια άνθρωποι στερούνται τις ημέρες αυτές τροφή αντιμετωπίζοντας κρίσιμη κατάσταση.</a:t>
            </a:r>
            <a:br>
              <a:rPr lang="el-GR" sz="1600" dirty="0">
                <a:latin typeface="Arial" pitchFamily="34" charset="0"/>
                <a:cs typeface="Arial" pitchFamily="34" charset="0"/>
              </a:rPr>
            </a:br>
            <a:r>
              <a:rPr lang="el-GR" sz="1600" dirty="0" smtClean="0">
                <a:latin typeface="Arial" pitchFamily="34" charset="0"/>
                <a:cs typeface="Arial" pitchFamily="34" charset="0"/>
              </a:rPr>
              <a:t>Στο </a:t>
            </a:r>
            <a:r>
              <a:rPr lang="el-GR" sz="1600" dirty="0">
                <a:latin typeface="Arial" pitchFamily="34" charset="0"/>
                <a:cs typeface="Arial" pitchFamily="34" charset="0"/>
              </a:rPr>
              <a:t>λεγόμενο Κέρας της Αφρικής περιλαμβάνονται το Τζιμπουτί, η Αιθιοπία, η Κένυα, η </a:t>
            </a:r>
            <a:r>
              <a:rPr lang="el-GR" sz="1600" dirty="0" smtClean="0">
                <a:latin typeface="Arial" pitchFamily="34" charset="0"/>
                <a:cs typeface="Arial" pitchFamily="34" charset="0"/>
              </a:rPr>
              <a:t>Σομαλία και η Ουγκάντα.</a:t>
            </a:r>
            <a:endParaRPr lang="el-GR" sz="1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0" y="571480"/>
            <a:ext cx="8229600" cy="1071570"/>
          </a:xfrm>
        </p:spPr>
        <p:txBody>
          <a:bodyPr/>
          <a:lstStyle/>
          <a:p>
            <a:pPr algn="ctr"/>
            <a:r>
              <a:rPr lang="el-GR" b="0" dirty="0" smtClean="0">
                <a:solidFill>
                  <a:schemeClr val="accent4">
                    <a:lumMod val="75000"/>
                  </a:schemeClr>
                </a:solidFill>
              </a:rPr>
              <a:t>   Η ΔΙΑΤΡΟΦΗ ΣΤΗΝ ΑΣΙΑ</a:t>
            </a:r>
            <a:endParaRPr lang="el-GR" b="0" dirty="0">
              <a:solidFill>
                <a:schemeClr val="accent4">
                  <a:lumMod val="75000"/>
                </a:schemeClr>
              </a:solidFill>
            </a:endParaRPr>
          </a:p>
        </p:txBody>
      </p:sp>
      <p:sp>
        <p:nvSpPr>
          <p:cNvPr id="3" name="2 - Υπότιτλος"/>
          <p:cNvSpPr>
            <a:spLocks noGrp="1"/>
          </p:cNvSpPr>
          <p:nvPr>
            <p:ph type="subTitle" idx="1"/>
          </p:nvPr>
        </p:nvSpPr>
        <p:spPr>
          <a:xfrm>
            <a:off x="142844" y="1785926"/>
            <a:ext cx="8643966" cy="3727000"/>
          </a:xfrm>
        </p:spPr>
        <p:txBody>
          <a:bodyPr>
            <a:normAutofit fontScale="92500" lnSpcReduction="10000"/>
          </a:bodyPr>
          <a:lstStyle/>
          <a:p>
            <a:pPr algn="l"/>
            <a:r>
              <a:rPr lang="el-GR" sz="2000" dirty="0" smtClean="0">
                <a:latin typeface="Arial" pitchFamily="34" charset="0"/>
                <a:cs typeface="Arial" pitchFamily="34" charset="0"/>
              </a:rPr>
              <a:t>Η ασιατική διατροφή είναι πλήρης, καθώς συνδυάζει πρωτεΐνες, υδατάνθρακες και λίπος, παρέχοντας μεγάλη ποικιλία βιταμινών, ιχνοστοιχείων και αντιοξειδωτικών. Η κύρια πηγή πρωτεΐνης, υψηλής βιολογικής αξίας, είναι τα θαλασσινά και τα άπαχα </a:t>
            </a:r>
            <a:r>
              <a:rPr lang="el-GR" sz="2000" dirty="0" err="1" smtClean="0">
                <a:latin typeface="Arial" pitchFamily="34" charset="0"/>
                <a:cs typeface="Arial" pitchFamily="34" charset="0"/>
              </a:rPr>
              <a:t>κρεατικά</a:t>
            </a:r>
            <a:r>
              <a:rPr lang="el-GR" sz="2000" dirty="0" smtClean="0">
                <a:latin typeface="Arial" pitchFamily="34" charset="0"/>
                <a:cs typeface="Arial" pitchFamily="34" charset="0"/>
              </a:rPr>
              <a:t>. Όσον αφορά τα θαλασσινά, χρησιμοποιούν ψάρια, μαλάκια και οστρακοειδή, τα οποία καταναλώνονται ωμά, βραστά, ψητά, τηγανητά, σε σούπες είτε και ως κύριο συστατικό του γεύματος. Είναι πλούσια σε ω-3 λιπαρά οξέα τα οποία ενισχύουν την πνευματική και καρδιαγγειακή λειτουργία καθώς και το ανοσοποιητικό </a:t>
            </a:r>
            <a:r>
              <a:rPr lang="el-GR" sz="2000" dirty="0" err="1" smtClean="0">
                <a:latin typeface="Arial" pitchFamily="34" charset="0"/>
                <a:cs typeface="Arial" pitchFamily="34" charset="0"/>
              </a:rPr>
              <a:t>σύστημα.Τα</a:t>
            </a:r>
            <a:r>
              <a:rPr lang="el-GR" sz="2000" dirty="0" smtClean="0">
                <a:latin typeface="Arial" pitchFamily="34" charset="0"/>
                <a:cs typeface="Arial" pitchFamily="34" charset="0"/>
              </a:rPr>
              <a:t> κρέατα που χρησιμοποιούν είναι κυρίως το κοτόπουλο και το μοσχάρι, τα οποία τα βράζουν για σούπα, τα ψήνουν σε σχάρα ή πιο σπάνια τα τηγανίζουν. Συνοδεύονται συνήθως από λαχανικά ψητά ή βραστά, ρύζι ή </a:t>
            </a:r>
            <a:r>
              <a:rPr lang="el-GR" sz="2000" dirty="0" err="1" smtClean="0">
                <a:latin typeface="Arial" pitchFamily="34" charset="0"/>
                <a:cs typeface="Arial" pitchFamily="34" charset="0"/>
              </a:rPr>
              <a:t>noodles</a:t>
            </a:r>
            <a:r>
              <a:rPr lang="el-GR" sz="2000" dirty="0" smtClean="0">
                <a:latin typeface="Arial" pitchFamily="34" charset="0"/>
                <a:cs typeface="Arial" pitchFamily="34" charset="0"/>
              </a:rPr>
              <a:t>, καρυκεύματα και κάποια σάλτσα. </a:t>
            </a:r>
            <a:r>
              <a:rPr lang="el-GR" sz="1900" dirty="0" smtClean="0">
                <a:latin typeface="Arial" pitchFamily="34" charset="0"/>
                <a:cs typeface="Arial" pitchFamily="34" charset="0"/>
              </a:rPr>
              <a:t>Το </a:t>
            </a:r>
            <a:r>
              <a:rPr lang="el-GR" sz="1900" dirty="0" err="1" smtClean="0">
                <a:latin typeface="Arial" pitchFamily="34" charset="0"/>
                <a:cs typeface="Arial" pitchFamily="34" charset="0"/>
              </a:rPr>
              <a:t>ρυζι</a:t>
            </a:r>
            <a:r>
              <a:rPr lang="el-GR" sz="1900" dirty="0" smtClean="0">
                <a:latin typeface="Arial" pitchFamily="34" charset="0"/>
                <a:cs typeface="Arial" pitchFamily="34" charset="0"/>
              </a:rPr>
              <a:t> αποτελεί μαζί με τα </a:t>
            </a:r>
            <a:r>
              <a:rPr lang="el-GR" sz="1900" dirty="0" err="1" smtClean="0">
                <a:latin typeface="Arial" pitchFamily="34" charset="0"/>
                <a:cs typeface="Arial" pitchFamily="34" charset="0"/>
              </a:rPr>
              <a:t>noodles</a:t>
            </a:r>
            <a:r>
              <a:rPr lang="el-GR" sz="1900" dirty="0" smtClean="0">
                <a:latin typeface="Arial" pitchFamily="34" charset="0"/>
                <a:cs typeface="Arial" pitchFamily="34" charset="0"/>
              </a:rPr>
              <a:t> τη βάση της </a:t>
            </a:r>
            <a:r>
              <a:rPr lang="el-GR" sz="1900" dirty="0" err="1" smtClean="0">
                <a:latin typeface="Arial" pitchFamily="34" charset="0"/>
                <a:cs typeface="Arial" pitchFamily="34" charset="0"/>
              </a:rPr>
              <a:t>ασιάτικης</a:t>
            </a:r>
            <a:r>
              <a:rPr lang="el-GR" sz="1900" dirty="0" smtClean="0">
                <a:latin typeface="Arial" pitchFamily="34" charset="0"/>
                <a:cs typeface="Arial" pitchFamily="34" charset="0"/>
              </a:rPr>
              <a:t> κουζίνας, παρέχοντας υδατάνθρακες που εξοπλίζουν τον οργανισμό με ενέργεια. Το ρύζι συνοδεύει σχεδόν κάθε γεύμα και μαγειρεύεται κυρίως στον ατμό</a:t>
            </a:r>
          </a:p>
          <a:p>
            <a:pPr algn="l"/>
            <a:endParaRPr lang="el-GR" sz="2000" dirty="0">
              <a:latin typeface="+mj-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67544" y="1484784"/>
            <a:ext cx="8229600" cy="4389120"/>
          </a:xfrm>
        </p:spPr>
        <p:txBody>
          <a:bodyPr>
            <a:normAutofit fontScale="92500" lnSpcReduction="20000"/>
          </a:bodyPr>
          <a:lstStyle/>
          <a:p>
            <a:pPr>
              <a:buNone/>
            </a:pPr>
            <a:r>
              <a:rPr lang="el-GR" dirty="0" smtClean="0">
                <a:latin typeface="Arial" pitchFamily="34" charset="0"/>
                <a:cs typeface="Arial" pitchFamily="34" charset="0"/>
              </a:rPr>
              <a:t>	Πολλοί </a:t>
            </a:r>
            <a:r>
              <a:rPr lang="el-GR" dirty="0">
                <a:latin typeface="Arial" pitchFamily="34" charset="0"/>
                <a:cs typeface="Arial" pitchFamily="34" charset="0"/>
              </a:rPr>
              <a:t>ονομάζουν «διατροφική μετάβαση», την πολιτισμική μετάβαση από τις παραδοσιακές κοινωνίες της Ελλάδας και γενικότερα της Μεσογείου στις κοινωνίες του Δυτικού κόσμου, </a:t>
            </a:r>
            <a:r>
              <a:rPr lang="el-GR" dirty="0" smtClean="0">
                <a:latin typeface="Arial" pitchFamily="34" charset="0"/>
                <a:cs typeface="Arial" pitchFamily="34" charset="0"/>
              </a:rPr>
              <a:t>δηλαδή </a:t>
            </a:r>
            <a:r>
              <a:rPr lang="el-GR" dirty="0">
                <a:latin typeface="Arial" pitchFamily="34" charset="0"/>
                <a:cs typeface="Arial" pitchFamily="34" charset="0"/>
              </a:rPr>
              <a:t>την κατανάλωση περισσότερου κρέατος ή </a:t>
            </a:r>
            <a:r>
              <a:rPr lang="el-GR" dirty="0" err="1">
                <a:latin typeface="Arial" pitchFamily="34" charset="0"/>
                <a:cs typeface="Arial" pitchFamily="34" charset="0"/>
              </a:rPr>
              <a:t>fast</a:t>
            </a:r>
            <a:r>
              <a:rPr lang="el-GR" dirty="0">
                <a:latin typeface="Arial" pitchFamily="34" charset="0"/>
                <a:cs typeface="Arial" pitchFamily="34" charset="0"/>
              </a:rPr>
              <a:t> </a:t>
            </a:r>
            <a:r>
              <a:rPr lang="el-GR" dirty="0" err="1">
                <a:latin typeface="Arial" pitchFamily="34" charset="0"/>
                <a:cs typeface="Arial" pitchFamily="34" charset="0"/>
              </a:rPr>
              <a:t>food</a:t>
            </a:r>
            <a:r>
              <a:rPr lang="el-GR" dirty="0" smtClean="0">
                <a:latin typeface="Arial" pitchFamily="34" charset="0"/>
                <a:cs typeface="Arial" pitchFamily="34" charset="0"/>
              </a:rPr>
              <a:t>.</a:t>
            </a:r>
          </a:p>
          <a:p>
            <a:pPr>
              <a:buNone/>
            </a:pPr>
            <a:r>
              <a:rPr lang="el-GR" dirty="0" smtClean="0">
                <a:latin typeface="Arial" pitchFamily="34" charset="0"/>
                <a:cs typeface="Arial" pitchFamily="34" charset="0"/>
              </a:rPr>
              <a:t>	Η </a:t>
            </a:r>
            <a:r>
              <a:rPr lang="el-GR" dirty="0">
                <a:latin typeface="Arial" pitchFamily="34" charset="0"/>
                <a:cs typeface="Arial" pitchFamily="34" charset="0"/>
              </a:rPr>
              <a:t>γρήγορη αυτή μετάβαση, </a:t>
            </a:r>
            <a:r>
              <a:rPr lang="el-GR" b="1" dirty="0">
                <a:latin typeface="Arial" pitchFamily="34" charset="0"/>
                <a:cs typeface="Arial" pitchFamily="34" charset="0"/>
              </a:rPr>
              <a:t>η βιασύνη για εκμοντερνισμό</a:t>
            </a:r>
            <a:r>
              <a:rPr lang="el-GR" dirty="0">
                <a:latin typeface="Arial" pitchFamily="34" charset="0"/>
                <a:cs typeface="Arial" pitchFamily="34" charset="0"/>
              </a:rPr>
              <a:t> και η ψυχολογική ένταση, αυξάνει την συχνότητα εμφάνισης των διατροφικών διαταραχών, ειδικά στους νέους που λαμβάνουν, πολύ συχνά, μπερδεμένα ή αντιφατικά μηνύματα από τους επαγγελματίες υγείας, τη βιομηχανία τροφών και τους γονείς.</a:t>
            </a:r>
            <a:r>
              <a:rPr lang="el-GR" dirty="0"/>
              <a:t/>
            </a:r>
            <a:br>
              <a:rPr lang="el-GR" dirty="0"/>
            </a:br>
            <a:endParaRPr lang="el-GR"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Εικόνα 48" descr="Ασιατική Κουζίνα και Διατροφή"/>
          <p:cNvPicPr>
            <a:picLocks noChangeAspect="1" noChangeArrowheads="1"/>
          </p:cNvPicPr>
          <p:nvPr/>
        </p:nvPicPr>
        <p:blipFill>
          <a:blip r:embed="rId2" cstate="print"/>
          <a:srcRect/>
          <a:stretch>
            <a:fillRect/>
          </a:stretch>
        </p:blipFill>
        <p:spPr bwMode="auto">
          <a:xfrm>
            <a:off x="642910" y="3143248"/>
            <a:ext cx="7929618" cy="3481391"/>
          </a:xfrm>
          <a:prstGeom prst="rect">
            <a:avLst/>
          </a:prstGeom>
          <a:noFill/>
          <a:ln w="9525">
            <a:noFill/>
            <a:miter lim="800000"/>
            <a:headEnd/>
            <a:tailEnd/>
          </a:ln>
        </p:spPr>
      </p:pic>
      <p:sp>
        <p:nvSpPr>
          <p:cNvPr id="5" name="4 - Ορθογώνιο"/>
          <p:cNvSpPr/>
          <p:nvPr/>
        </p:nvSpPr>
        <p:spPr>
          <a:xfrm>
            <a:off x="642910" y="0"/>
            <a:ext cx="7000924" cy="2862322"/>
          </a:xfrm>
          <a:prstGeom prst="rect">
            <a:avLst/>
          </a:prstGeom>
        </p:spPr>
        <p:txBody>
          <a:bodyPr wrap="square">
            <a:spAutoFit/>
          </a:bodyPr>
          <a:lstStyle/>
          <a:p>
            <a:r>
              <a:rPr lang="el-GR" sz="2000" dirty="0">
                <a:latin typeface="Arial" pitchFamily="34" charset="0"/>
                <a:cs typeface="Arial" pitchFamily="34" charset="0"/>
              </a:rPr>
              <a:t>Το </a:t>
            </a:r>
            <a:r>
              <a:rPr lang="el-GR" sz="2000" b="1" dirty="0" err="1">
                <a:latin typeface="Arial" pitchFamily="34" charset="0"/>
                <a:cs typeface="Arial" pitchFamily="34" charset="0"/>
              </a:rPr>
              <a:t>σούσι</a:t>
            </a:r>
            <a:r>
              <a:rPr lang="el-GR" sz="2000" b="1" dirty="0">
                <a:latin typeface="Arial" pitchFamily="34" charset="0"/>
                <a:cs typeface="Arial" pitchFamily="34" charset="0"/>
              </a:rPr>
              <a:t> αποτελεί τρόφιμο υψηλής διατροφικής αξίας</a:t>
            </a:r>
            <a:r>
              <a:rPr lang="el-GR" sz="2000" dirty="0">
                <a:latin typeface="Arial" pitchFamily="34" charset="0"/>
                <a:cs typeface="Arial" pitchFamily="34" charset="0"/>
              </a:rPr>
              <a:t>, καθώς συνδυάζει υδατάνθρακες (ρύζι) με θαλασσινά πλούσια σε ω-3 λιπαρά οξέα, όπως ο σολομός και βιταμίνες Α και Β. Απαραίτητο συστατικό είναι το ξύδι ρυζιού. Επιπλέον, μπορεί να αποτελέσει γεύμα χαμηλών θερμίδων για τη διαχείριση του σωματικού βάρους. Τα κυριότερα είδη </a:t>
            </a:r>
            <a:r>
              <a:rPr lang="el-GR" sz="2000" dirty="0" err="1">
                <a:latin typeface="Arial" pitchFamily="34" charset="0"/>
                <a:cs typeface="Arial" pitchFamily="34" charset="0"/>
              </a:rPr>
              <a:t>σούσι</a:t>
            </a:r>
            <a:r>
              <a:rPr lang="el-GR" sz="2000" dirty="0">
                <a:latin typeface="Arial" pitchFamily="34" charset="0"/>
                <a:cs typeface="Arial" pitchFamily="34" charset="0"/>
              </a:rPr>
              <a:t> είναι το </a:t>
            </a:r>
            <a:r>
              <a:rPr lang="el-GR" sz="2000" dirty="0" err="1">
                <a:latin typeface="Arial" pitchFamily="34" charset="0"/>
                <a:cs typeface="Arial" pitchFamily="34" charset="0"/>
              </a:rPr>
              <a:t>Nigiri</a:t>
            </a:r>
            <a:r>
              <a:rPr lang="el-GR" sz="2000" dirty="0">
                <a:latin typeface="Arial" pitchFamily="34" charset="0"/>
                <a:cs typeface="Arial" pitchFamily="34" charset="0"/>
              </a:rPr>
              <a:t>, λεπτοκομμένο φιλέτο ψαριού ή θαλασσινού πάνω σε ρύζι και το </a:t>
            </a:r>
            <a:r>
              <a:rPr lang="el-GR" sz="2000" dirty="0" err="1">
                <a:latin typeface="Arial" pitchFamily="34" charset="0"/>
                <a:cs typeface="Arial" pitchFamily="34" charset="0"/>
              </a:rPr>
              <a:t>Maki</a:t>
            </a:r>
            <a:r>
              <a:rPr lang="el-GR" sz="2000" dirty="0">
                <a:latin typeface="Arial" pitchFamily="34" charset="0"/>
                <a:cs typeface="Arial" pitchFamily="34" charset="0"/>
              </a:rPr>
              <a:t>-</a:t>
            </a:r>
            <a:r>
              <a:rPr lang="el-GR" sz="2000" dirty="0" err="1">
                <a:latin typeface="Arial" pitchFamily="34" charset="0"/>
                <a:cs typeface="Arial" pitchFamily="34" charset="0"/>
              </a:rPr>
              <a:t>roll</a:t>
            </a:r>
            <a:r>
              <a:rPr lang="el-GR" sz="2000" dirty="0">
                <a:latin typeface="Arial" pitchFamily="34" charset="0"/>
                <a:cs typeface="Arial" pitchFamily="34" charset="0"/>
              </a:rPr>
              <a:t>, φιλέτο ψαριού, θαλασσινού ή λαχανικού, τυλιγμένο με ρύζι και φύκι.</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357158" y="428604"/>
            <a:ext cx="8229600" cy="785818"/>
          </a:xfrm>
        </p:spPr>
        <p:txBody>
          <a:bodyPr>
            <a:noAutofit/>
          </a:bodyPr>
          <a:lstStyle/>
          <a:p>
            <a:pPr algn="ctr"/>
            <a:r>
              <a:rPr lang="el-GR" sz="6600" dirty="0" smtClean="0">
                <a:solidFill>
                  <a:schemeClr val="tx1"/>
                </a:solidFill>
              </a:rPr>
              <a:t>ΑΓΓΛΙΚΗ ΚΟΥΖΙΝΑ </a:t>
            </a:r>
            <a:endParaRPr lang="el-GR" sz="6600" dirty="0">
              <a:solidFill>
                <a:schemeClr val="tx1"/>
              </a:solidFill>
            </a:endParaRPr>
          </a:p>
        </p:txBody>
      </p:sp>
      <p:sp>
        <p:nvSpPr>
          <p:cNvPr id="3" name="2 - Υπότιτλος"/>
          <p:cNvSpPr>
            <a:spLocks noGrp="1"/>
          </p:cNvSpPr>
          <p:nvPr>
            <p:ph type="subTitle" idx="1"/>
          </p:nvPr>
        </p:nvSpPr>
        <p:spPr>
          <a:xfrm>
            <a:off x="1000100" y="1285860"/>
            <a:ext cx="7429520" cy="5000660"/>
          </a:xfrm>
        </p:spPr>
        <p:txBody>
          <a:bodyPr>
            <a:noAutofit/>
          </a:bodyPr>
          <a:lstStyle/>
          <a:p>
            <a:pPr algn="l"/>
            <a:r>
              <a:rPr lang="el-GR" sz="2000" dirty="0" smtClean="0">
                <a:solidFill>
                  <a:schemeClr val="tx1">
                    <a:lumMod val="95000"/>
                    <a:lumOff val="5000"/>
                  </a:schemeClr>
                </a:solidFill>
                <a:latin typeface="Arial" pitchFamily="34" charset="0"/>
                <a:cs typeface="Arial" pitchFamily="34" charset="0"/>
              </a:rPr>
              <a:t>Η Αγγλική κουζίνα έχει τη φήμη μιας άνοστης και χωρίς ενδιαφέρον κουζίνας, αλλά αυτό είναι λανθασμένο. Αυτό μπορεί να οφείλετε στα ετερόκλητα στοιχεία και τους περίεργους συνδυασμούς. Η Αγγλική κουζίνα έχει δεχτεί επιρροές τόσο από τους λαούς που κατέκτησαν την περιοχή, αλλά και από τις χώρες που αυτή είχε κατακτήσει. Ένα </a:t>
            </a:r>
            <a:r>
              <a:rPr lang="el-GR" sz="2000" b="1" dirty="0" smtClean="0">
                <a:solidFill>
                  <a:schemeClr val="tx1">
                    <a:lumMod val="95000"/>
                    <a:lumOff val="5000"/>
                  </a:schemeClr>
                </a:solidFill>
                <a:latin typeface="Arial" pitchFamily="34" charset="0"/>
                <a:cs typeface="Arial" pitchFamily="34" charset="0"/>
              </a:rPr>
              <a:t>«αγγλικό </a:t>
            </a:r>
            <a:r>
              <a:rPr lang="el-GR" sz="2000" b="1" dirty="0" err="1" smtClean="0">
                <a:solidFill>
                  <a:schemeClr val="tx1">
                    <a:lumMod val="95000"/>
                    <a:lumOff val="5000"/>
                  </a:schemeClr>
                </a:solidFill>
                <a:latin typeface="Arial" pitchFamily="34" charset="0"/>
                <a:cs typeface="Arial" pitchFamily="34" charset="0"/>
              </a:rPr>
              <a:t>μπρέκφαστ</a:t>
            </a:r>
            <a:r>
              <a:rPr lang="el-GR" sz="2000" b="1" dirty="0" smtClean="0">
                <a:solidFill>
                  <a:schemeClr val="tx1">
                    <a:lumMod val="95000"/>
                    <a:lumOff val="5000"/>
                  </a:schemeClr>
                </a:solidFill>
                <a:latin typeface="Arial" pitchFamily="34" charset="0"/>
                <a:cs typeface="Arial" pitchFamily="34" charset="0"/>
              </a:rPr>
              <a:t>»</a:t>
            </a:r>
            <a:r>
              <a:rPr lang="el-GR" sz="2000" dirty="0" smtClean="0">
                <a:solidFill>
                  <a:schemeClr val="tx1">
                    <a:lumMod val="95000"/>
                    <a:lumOff val="5000"/>
                  </a:schemeClr>
                </a:solidFill>
                <a:latin typeface="Arial" pitchFamily="34" charset="0"/>
                <a:cs typeface="Arial" pitchFamily="34" charset="0"/>
              </a:rPr>
              <a:t> σήμαινε ανέκαθεν μπέικον και αυγά με ψητή ντομάτα στο γκριλ και ίσως λουκάνικο ή σαλάμι, ψημένο ψωμί και μαρμελάδες, καθώς και ένα φλιτζάνι τσάι. Το αγροτικό αγγλικό γεύμα αποτελείται από χωριάτικο ψωμί, ένα κομμάτι ντόπιο τυρί και κρεμμύδι.</a:t>
            </a:r>
            <a:r>
              <a:rPr lang="el-GR" sz="2000" b="1" dirty="0" smtClean="0">
                <a:solidFill>
                  <a:schemeClr val="tx1">
                    <a:lumMod val="95000"/>
                    <a:lumOff val="5000"/>
                  </a:schemeClr>
                </a:solidFill>
                <a:latin typeface="Arial" pitchFamily="34" charset="0"/>
                <a:cs typeface="Arial" pitchFamily="34" charset="0"/>
              </a:rPr>
              <a:t> Το τσάι είναι θεσμός στην Αγγλία</a:t>
            </a:r>
            <a:r>
              <a:rPr lang="el-GR" sz="2000" dirty="0" smtClean="0">
                <a:solidFill>
                  <a:schemeClr val="tx1">
                    <a:lumMod val="95000"/>
                    <a:lumOff val="5000"/>
                  </a:schemeClr>
                </a:solidFill>
                <a:latin typeface="Arial" pitchFamily="34" charset="0"/>
                <a:cs typeface="Arial" pitchFamily="34" charset="0"/>
              </a:rPr>
              <a:t> και συνήθως πίνετε κατά τις τέσσερις το απόγευμα. Συνοδεύεται με λεμόνι και γάλα. Ένα «σωστό» τσάι αρχίζει με ψωμί και βούτυρο και σπιτική μαρμελάδα ή </a:t>
            </a:r>
            <a:r>
              <a:rPr lang="el-GR" sz="2000" dirty="0" err="1" smtClean="0">
                <a:solidFill>
                  <a:schemeClr val="tx1">
                    <a:lumMod val="95000"/>
                    <a:lumOff val="5000"/>
                  </a:schemeClr>
                </a:solidFill>
                <a:latin typeface="Arial" pitchFamily="34" charset="0"/>
                <a:cs typeface="Arial" pitchFamily="34" charset="0"/>
              </a:rPr>
              <a:t>σάντουϊτς</a:t>
            </a:r>
            <a:r>
              <a:rPr lang="el-GR" sz="2000" dirty="0" smtClean="0">
                <a:solidFill>
                  <a:schemeClr val="tx1">
                    <a:lumMod val="95000"/>
                    <a:lumOff val="5000"/>
                  </a:schemeClr>
                </a:solidFill>
                <a:latin typeface="Arial" pitchFamily="34" charset="0"/>
                <a:cs typeface="Arial" pitchFamily="34" charset="0"/>
              </a:rPr>
              <a:t>. Ένα κέικ φρούτων, ένα κέικ τσαγιού ή μπισκότα μπορούν επίσης να σερβιριστούν, με άφθονο καυτό τσάι. Σήμερα, ένα καλό τσάι μπορεί να αντικαθιστά το δείπνο.</a:t>
            </a:r>
          </a:p>
          <a:p>
            <a:pPr algn="l"/>
            <a:endParaRPr lang="el-GR" sz="2000" dirty="0">
              <a:solidFill>
                <a:schemeClr val="bg1"/>
              </a:solidFill>
              <a:latin typeface="+mj-lt"/>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71374" y="0"/>
            <a:ext cx="907262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b="0" i="0" u="none" strike="noStrike" cap="none" normalizeH="0" baseline="0" dirty="0" smtClean="0">
                <a:ln>
                  <a:noFill/>
                </a:ln>
                <a:effectLst/>
                <a:latin typeface="Arial" pitchFamily="34" charset="0"/>
                <a:ea typeface="Times New Roman" pitchFamily="18" charset="0"/>
                <a:cs typeface="Arial" pitchFamily="34" charset="0"/>
              </a:rPr>
              <a:t>Το κυριακάτικο γεύμα είναι ένας θεσμός για τους Λονδρέζους που προσφέρεται ακόμη σε Παμπ καφέ και εστιατόρια. Το παραδοσιακό κυριακάτικο γεύμα μπορεί να περιλαμβάνει τα καλύτερα φαγητά της βρετανικής κουζίνας, ψητό κρέας (αρνί ή βοδινό με σάλτσα μέντας ή ζελέ </a:t>
            </a:r>
            <a:r>
              <a:rPr kumimoji="0" lang="el-GR" b="0" i="0" u="none" strike="noStrike" cap="none" normalizeH="0" baseline="0" dirty="0" err="1" smtClean="0">
                <a:ln>
                  <a:noFill/>
                </a:ln>
                <a:effectLst/>
                <a:latin typeface="Arial" pitchFamily="34" charset="0"/>
                <a:ea typeface="Times New Roman" pitchFamily="18" charset="0"/>
                <a:cs typeface="Arial" pitchFamily="34" charset="0"/>
              </a:rPr>
              <a:t>φραγκοστάφυλλο</a:t>
            </a:r>
            <a:r>
              <a:rPr kumimoji="0" lang="el-GR" b="0" i="0" u="none" strike="noStrike" cap="none" normalizeH="0" baseline="0" dirty="0" smtClean="0">
                <a:ln>
                  <a:noFill/>
                </a:ln>
                <a:effectLst/>
                <a:latin typeface="Arial" pitchFamily="34" charset="0"/>
                <a:ea typeface="Times New Roman" pitchFamily="18" charset="0"/>
                <a:cs typeface="Arial" pitchFamily="34" charset="0"/>
              </a:rPr>
              <a:t> για το αρνί ή σάλτσα από σινάπι για το βοδινό). </a:t>
            </a:r>
            <a:r>
              <a:rPr kumimoji="0" lang="el-GR" b="1" i="0" u="none" strike="noStrike" cap="none" normalizeH="0" baseline="0" dirty="0" err="1" smtClean="0">
                <a:ln>
                  <a:noFill/>
                </a:ln>
                <a:effectLst/>
                <a:latin typeface="Arial" pitchFamily="34" charset="0"/>
                <a:ea typeface="Times New Roman" pitchFamily="18" charset="0"/>
                <a:cs typeface="Arial" pitchFamily="34" charset="0"/>
              </a:rPr>
              <a:t>Chepherd’s</a:t>
            </a:r>
            <a:r>
              <a:rPr kumimoji="0" lang="el-GR" b="1" i="0" u="none" strike="noStrike" cap="none" normalizeH="0" baseline="0" dirty="0" smtClean="0">
                <a:ln>
                  <a:noFill/>
                </a:ln>
                <a:effectLst/>
                <a:latin typeface="Arial" pitchFamily="34" charset="0"/>
                <a:ea typeface="Times New Roman" pitchFamily="18" charset="0"/>
                <a:cs typeface="Arial" pitchFamily="34" charset="0"/>
              </a:rPr>
              <a:t> </a:t>
            </a:r>
            <a:r>
              <a:rPr kumimoji="0" lang="el-GR" b="1" i="0" u="none" strike="noStrike" cap="none" normalizeH="0" baseline="0" dirty="0" err="1" smtClean="0">
                <a:ln>
                  <a:noFill/>
                </a:ln>
                <a:effectLst/>
                <a:latin typeface="Arial" pitchFamily="34" charset="0"/>
                <a:ea typeface="Times New Roman" pitchFamily="18" charset="0"/>
                <a:cs typeface="Arial" pitchFamily="34" charset="0"/>
              </a:rPr>
              <a:t>pie</a:t>
            </a:r>
            <a:r>
              <a:rPr kumimoji="0" lang="el-GR" b="0" i="0" u="none" strike="noStrike" cap="none" normalizeH="0" baseline="0" dirty="0" smtClean="0">
                <a:ln>
                  <a:noFill/>
                </a:ln>
                <a:effectLst/>
                <a:latin typeface="Arial" pitchFamily="34" charset="0"/>
                <a:ea typeface="Times New Roman" pitchFamily="18" charset="0"/>
                <a:cs typeface="Arial" pitchFamily="34" charset="0"/>
              </a:rPr>
              <a:t> με αρνίσιο κιμά και λαχανικά σκεπάζεται με πουρέ. </a:t>
            </a:r>
            <a:r>
              <a:rPr kumimoji="0" lang="el-GR" b="1" i="0" u="none" strike="noStrike" cap="none" normalizeH="0" baseline="0" dirty="0" err="1" smtClean="0">
                <a:ln>
                  <a:noFill/>
                </a:ln>
                <a:effectLst/>
                <a:latin typeface="Arial" pitchFamily="34" charset="0"/>
                <a:ea typeface="Times New Roman" pitchFamily="18" charset="0"/>
                <a:cs typeface="Arial" pitchFamily="34" charset="0"/>
              </a:rPr>
              <a:t>Roast</a:t>
            </a:r>
            <a:r>
              <a:rPr kumimoji="0" lang="el-GR" b="1" i="0" u="none" strike="noStrike" cap="none" normalizeH="0" baseline="0" dirty="0" smtClean="0">
                <a:ln>
                  <a:noFill/>
                </a:ln>
                <a:effectLst/>
                <a:latin typeface="Arial" pitchFamily="34" charset="0"/>
                <a:ea typeface="Times New Roman" pitchFamily="18" charset="0"/>
                <a:cs typeface="Arial" pitchFamily="34" charset="0"/>
              </a:rPr>
              <a:t> </a:t>
            </a:r>
            <a:r>
              <a:rPr kumimoji="0" lang="el-GR" b="1" i="0" u="none" strike="noStrike" cap="none" normalizeH="0" baseline="0" dirty="0" err="1" smtClean="0">
                <a:ln>
                  <a:noFill/>
                </a:ln>
                <a:effectLst/>
                <a:latin typeface="Arial" pitchFamily="34" charset="0"/>
                <a:ea typeface="Times New Roman" pitchFamily="18" charset="0"/>
                <a:cs typeface="Arial" pitchFamily="34" charset="0"/>
              </a:rPr>
              <a:t>Beef</a:t>
            </a:r>
            <a:r>
              <a:rPr kumimoji="0" lang="el-GR" b="0" i="0" u="none" strike="noStrike" cap="none" normalizeH="0" baseline="0" dirty="0" smtClean="0">
                <a:ln>
                  <a:noFill/>
                </a:ln>
                <a:effectLst/>
                <a:latin typeface="Arial" pitchFamily="34" charset="0"/>
                <a:ea typeface="Times New Roman" pitchFamily="18" charset="0"/>
                <a:cs typeface="Arial" pitchFamily="34" charset="0"/>
              </a:rPr>
              <a:t> </a:t>
            </a:r>
            <a:r>
              <a:rPr kumimoji="0" lang="el-GR" b="0" i="0" u="none" strike="noStrike" cap="none" normalizeH="0" baseline="0" dirty="0" err="1" smtClean="0">
                <a:ln>
                  <a:noFill/>
                </a:ln>
                <a:effectLst/>
                <a:latin typeface="Arial" pitchFamily="34" charset="0"/>
                <a:ea typeface="Times New Roman" pitchFamily="18" charset="0"/>
                <a:cs typeface="Arial" pitchFamily="34" charset="0"/>
              </a:rPr>
              <a:t>και</a:t>
            </a:r>
            <a:r>
              <a:rPr kumimoji="0" lang="el-GR" b="1" i="0" u="none" strike="noStrike" cap="none" normalizeH="0" baseline="0" dirty="0" err="1" smtClean="0">
                <a:ln>
                  <a:noFill/>
                </a:ln>
                <a:effectLst/>
                <a:latin typeface="Arial" pitchFamily="34" charset="0"/>
                <a:ea typeface="Times New Roman" pitchFamily="18" charset="0"/>
                <a:cs typeface="Arial" pitchFamily="34" charset="0"/>
              </a:rPr>
              <a:t>Vorkshive</a:t>
            </a:r>
            <a:r>
              <a:rPr kumimoji="0" lang="el-GR" b="1" i="0" u="none" strike="noStrike" cap="none" normalizeH="0" baseline="0" dirty="0" smtClean="0">
                <a:ln>
                  <a:noFill/>
                </a:ln>
                <a:effectLst/>
                <a:latin typeface="Arial" pitchFamily="34" charset="0"/>
                <a:ea typeface="Times New Roman" pitchFamily="18" charset="0"/>
                <a:cs typeface="Arial" pitchFamily="34" charset="0"/>
              </a:rPr>
              <a:t> </a:t>
            </a:r>
            <a:r>
              <a:rPr kumimoji="0" lang="el-GR" b="1" i="0" u="none" strike="noStrike" cap="none" normalizeH="0" baseline="0" dirty="0" err="1" smtClean="0">
                <a:ln>
                  <a:noFill/>
                </a:ln>
                <a:effectLst/>
                <a:latin typeface="Arial" pitchFamily="34" charset="0"/>
                <a:ea typeface="Times New Roman" pitchFamily="18" charset="0"/>
                <a:cs typeface="Arial" pitchFamily="34" charset="0"/>
              </a:rPr>
              <a:t>Pudding</a:t>
            </a:r>
            <a:r>
              <a:rPr kumimoji="0" lang="el-GR" b="0" i="0" u="none" strike="noStrike" cap="none" normalizeH="0" baseline="0" dirty="0" smtClean="0">
                <a:ln>
                  <a:noFill/>
                </a:ln>
                <a:effectLst/>
                <a:latin typeface="Arial" pitchFamily="34" charset="0"/>
                <a:ea typeface="Times New Roman" pitchFamily="18" charset="0"/>
                <a:cs typeface="Arial" pitchFamily="34" charset="0"/>
              </a:rPr>
              <a:t>, η πουτίγκα τους </a:t>
            </a:r>
            <a:r>
              <a:rPr kumimoji="0" lang="el-GR" b="0" i="0" u="none" strike="noStrike" cap="none" normalizeH="0" baseline="0" dirty="0" err="1" smtClean="0">
                <a:ln>
                  <a:noFill/>
                </a:ln>
                <a:effectLst/>
                <a:latin typeface="Arial" pitchFamily="34" charset="0"/>
                <a:ea typeface="Times New Roman" pitchFamily="18" charset="0"/>
                <a:cs typeface="Arial" pitchFamily="34" charset="0"/>
              </a:rPr>
              <a:t>Γιόρκσερ</a:t>
            </a:r>
            <a:r>
              <a:rPr kumimoji="0" lang="el-GR" b="0" i="0" u="none" strike="noStrike" cap="none" normalizeH="0" baseline="0" dirty="0" smtClean="0">
                <a:ln>
                  <a:noFill/>
                </a:ln>
                <a:effectLst/>
                <a:latin typeface="Arial" pitchFamily="34" charset="0"/>
                <a:ea typeface="Times New Roman" pitchFamily="18" charset="0"/>
                <a:cs typeface="Arial" pitchFamily="34" charset="0"/>
              </a:rPr>
              <a:t> ενός πικάντικους μεζές ψητός στο φούρνο. Τέλος κλασικό φαγητό </a:t>
            </a:r>
            <a:r>
              <a:rPr kumimoji="0" lang="el-GR" b="0" i="0" u="none" strike="noStrike" cap="none" normalizeH="0" baseline="0" dirty="0" err="1" smtClean="0">
                <a:ln>
                  <a:noFill/>
                </a:ln>
                <a:effectLst/>
                <a:latin typeface="Arial" pitchFamily="34" charset="0"/>
                <a:ea typeface="Times New Roman" pitchFamily="18" charset="0"/>
                <a:cs typeface="Arial" pitchFamily="34" charset="0"/>
              </a:rPr>
              <a:t>fish</a:t>
            </a:r>
            <a:r>
              <a:rPr kumimoji="0" lang="el-GR" b="0" i="0" u="none" strike="noStrike" cap="none" normalizeH="0" baseline="0" dirty="0" smtClean="0">
                <a:ln>
                  <a:noFill/>
                </a:ln>
                <a:effectLst/>
                <a:latin typeface="Arial" pitchFamily="34" charset="0"/>
                <a:ea typeface="Times New Roman" pitchFamily="18" charset="0"/>
                <a:cs typeface="Arial" pitchFamily="34" charset="0"/>
              </a:rPr>
              <a:t> </a:t>
            </a:r>
            <a:r>
              <a:rPr kumimoji="0" lang="el-GR" b="0" i="0" u="none" strike="noStrike" cap="none" normalizeH="0" baseline="0" dirty="0" err="1" smtClean="0">
                <a:ln>
                  <a:noFill/>
                </a:ln>
                <a:effectLst/>
                <a:latin typeface="Arial" pitchFamily="34" charset="0"/>
                <a:ea typeface="Times New Roman" pitchFamily="18" charset="0"/>
                <a:cs typeface="Arial" pitchFamily="34" charset="0"/>
              </a:rPr>
              <a:t>and</a:t>
            </a:r>
            <a:r>
              <a:rPr kumimoji="0" lang="el-GR" b="0" i="0" u="none" strike="noStrike" cap="none" normalizeH="0" baseline="0" dirty="0" smtClean="0">
                <a:ln>
                  <a:noFill/>
                </a:ln>
                <a:effectLst/>
                <a:latin typeface="Arial" pitchFamily="34" charset="0"/>
                <a:ea typeface="Times New Roman" pitchFamily="18" charset="0"/>
                <a:cs typeface="Arial" pitchFamily="34" charset="0"/>
              </a:rPr>
              <a:t> </a:t>
            </a:r>
            <a:r>
              <a:rPr kumimoji="0" lang="el-GR" b="0" i="0" u="none" strike="noStrike" cap="none" normalizeH="0" baseline="0" dirty="0" err="1" smtClean="0">
                <a:ln>
                  <a:noFill/>
                </a:ln>
                <a:effectLst/>
                <a:latin typeface="Arial" pitchFamily="34" charset="0"/>
                <a:ea typeface="Times New Roman" pitchFamily="18" charset="0"/>
                <a:cs typeface="Arial" pitchFamily="34" charset="0"/>
              </a:rPr>
              <a:t>chips</a:t>
            </a:r>
            <a:r>
              <a:rPr kumimoji="0" lang="el-GR" b="0" i="0" u="none" strike="noStrike" cap="none" normalizeH="0" baseline="0" dirty="0" smtClean="0">
                <a:ln>
                  <a:noFill/>
                </a:ln>
                <a:effectLst/>
                <a:latin typeface="Arial" pitchFamily="34" charset="0"/>
                <a:ea typeface="Times New Roman" pitchFamily="18" charset="0"/>
                <a:cs typeface="Arial" pitchFamily="34" charset="0"/>
              </a:rPr>
              <a:t> τηγανίτες πατάτες συνήθως με μπακαλιάρο. Το βρετανικό ποτό είναι η </a:t>
            </a:r>
            <a:r>
              <a:rPr kumimoji="0" lang="el-GR" b="1" i="0" u="none" strike="noStrike" cap="none" normalizeH="0" baseline="0" dirty="0" smtClean="0">
                <a:ln>
                  <a:noFill/>
                </a:ln>
                <a:effectLst/>
                <a:latin typeface="Arial" pitchFamily="34" charset="0"/>
                <a:ea typeface="Times New Roman" pitchFamily="18" charset="0"/>
                <a:cs typeface="Arial" pitchFamily="34" charset="0"/>
              </a:rPr>
              <a:t>μπύρα</a:t>
            </a:r>
            <a:r>
              <a:rPr kumimoji="0" lang="el-GR" b="0" i="0" u="none" strike="noStrike" cap="none" normalizeH="0" baseline="0" dirty="0" smtClean="0">
                <a:ln>
                  <a:noFill/>
                </a:ln>
                <a:effectLst/>
                <a:latin typeface="Arial" pitchFamily="34" charset="0"/>
                <a:ea typeface="Times New Roman" pitchFamily="18" charset="0"/>
                <a:cs typeface="Arial" pitchFamily="34" charset="0"/>
              </a:rPr>
              <a:t>. Ενώ και το </a:t>
            </a:r>
            <a:r>
              <a:rPr kumimoji="0" lang="el-GR" b="1" i="0" u="none" strike="noStrike" cap="none" normalizeH="0" baseline="0" dirty="0" smtClean="0">
                <a:ln>
                  <a:noFill/>
                </a:ln>
                <a:effectLst/>
                <a:latin typeface="Arial" pitchFamily="34" charset="0"/>
                <a:ea typeface="Times New Roman" pitchFamily="18" charset="0"/>
                <a:cs typeface="Arial" pitchFamily="34" charset="0"/>
              </a:rPr>
              <a:t>τζιν</a:t>
            </a:r>
            <a:r>
              <a:rPr kumimoji="0" lang="el-GR" b="0" i="0" u="none" strike="noStrike" cap="none" normalizeH="0" baseline="0" dirty="0" smtClean="0">
                <a:ln>
                  <a:noFill/>
                </a:ln>
                <a:effectLst/>
                <a:latin typeface="Arial" pitchFamily="34" charset="0"/>
                <a:ea typeface="Times New Roman" pitchFamily="18" charset="0"/>
                <a:cs typeface="Arial" pitchFamily="34" charset="0"/>
              </a:rPr>
              <a:t> προέρχεται από το Λονδίνο.</a:t>
            </a:r>
            <a:endParaRPr kumimoji="0" lang="el-GR"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b="0" i="0" u="none" strike="noStrike" cap="none" normalizeH="0" baseline="0" dirty="0" smtClean="0">
                <a:ln>
                  <a:noFill/>
                </a:ln>
                <a:effectLst/>
                <a:latin typeface="Arial" pitchFamily="34" charset="0"/>
                <a:ea typeface="Calibri" pitchFamily="34" charset="0"/>
                <a:cs typeface="Arial" pitchFamily="34" charset="0"/>
              </a:rPr>
              <a:t>Η αγγλική κουζίνα δεν έχει τη φήμη της νόστιμης και ευφάνταστης κουζίνας, αλλά έχει να επιδείξει πιάτα πρωτότυπα και γευστικά. Και σίγουρα, ένα από τα παρακάτω 10 πιάτα είναι το </a:t>
            </a:r>
            <a:r>
              <a:rPr kumimoji="0" lang="el-GR" b="0" i="0" u="none" strike="noStrike" cap="none" normalizeH="0" baseline="0" dirty="0" err="1" smtClean="0">
                <a:ln>
                  <a:noFill/>
                </a:ln>
                <a:effectLst/>
                <a:latin typeface="Arial" pitchFamily="34" charset="0"/>
                <a:ea typeface="Calibri" pitchFamily="34" charset="0"/>
                <a:cs typeface="Arial" pitchFamily="34" charset="0"/>
              </a:rPr>
              <a:t>fish</a:t>
            </a:r>
            <a:r>
              <a:rPr kumimoji="0" lang="el-GR" b="0" i="0" u="none" strike="noStrike" cap="none" normalizeH="0" baseline="0" dirty="0" smtClean="0">
                <a:ln>
                  <a:noFill/>
                </a:ln>
                <a:effectLst/>
                <a:latin typeface="Arial" pitchFamily="34" charset="0"/>
                <a:ea typeface="Calibri" pitchFamily="34" charset="0"/>
                <a:cs typeface="Arial" pitchFamily="34" charset="0"/>
              </a:rPr>
              <a:t> </a:t>
            </a:r>
            <a:r>
              <a:rPr kumimoji="0" lang="el-GR" b="0" i="0" u="none" strike="noStrike" cap="none" normalizeH="0" baseline="0" dirty="0" err="1" smtClean="0">
                <a:ln>
                  <a:noFill/>
                </a:ln>
                <a:effectLst/>
                <a:latin typeface="Arial" pitchFamily="34" charset="0"/>
                <a:ea typeface="Calibri" pitchFamily="34" charset="0"/>
                <a:cs typeface="Arial" pitchFamily="34" charset="0"/>
              </a:rPr>
              <a:t>and</a:t>
            </a:r>
            <a:r>
              <a:rPr kumimoji="0" lang="el-GR" b="0" i="0" u="none" strike="noStrike" cap="none" normalizeH="0" baseline="0" dirty="0" smtClean="0">
                <a:ln>
                  <a:noFill/>
                </a:ln>
                <a:effectLst/>
                <a:latin typeface="Arial" pitchFamily="34" charset="0"/>
                <a:ea typeface="Calibri" pitchFamily="34" charset="0"/>
                <a:cs typeface="Arial" pitchFamily="34" charset="0"/>
              </a:rPr>
              <a:t> </a:t>
            </a:r>
            <a:r>
              <a:rPr kumimoji="0" lang="el-GR" b="0" i="0" u="none" strike="noStrike" cap="none" normalizeH="0" baseline="0" dirty="0" err="1" smtClean="0">
                <a:ln>
                  <a:noFill/>
                </a:ln>
                <a:effectLst/>
                <a:latin typeface="Arial" pitchFamily="34" charset="0"/>
                <a:ea typeface="Calibri" pitchFamily="34" charset="0"/>
                <a:cs typeface="Arial" pitchFamily="34" charset="0"/>
              </a:rPr>
              <a:t>chips</a:t>
            </a:r>
            <a:r>
              <a:rPr kumimoji="0" lang="el-GR" b="0" i="0" u="none" strike="noStrike" cap="none" normalizeH="0" baseline="0" dirty="0" smtClean="0">
                <a:ln>
                  <a:noFill/>
                </a:ln>
                <a:effectLst/>
                <a:latin typeface="Arial" pitchFamily="34" charset="0"/>
                <a:ea typeface="Calibri" pitchFamily="34" charset="0"/>
                <a:cs typeface="Arial" pitchFamily="34" charset="0"/>
              </a:rPr>
              <a:t>, αλλά η αγγλική κουζίνα δε σταματά μόνο εκεί…</a:t>
            </a:r>
            <a:endParaRPr kumimoji="0" lang="el-GR" b="0" i="0" u="none" strike="noStrike" cap="none" normalizeH="0" baseline="0" dirty="0" smtClean="0">
              <a:ln>
                <a:noFill/>
              </a:ln>
              <a:effectLst/>
              <a:latin typeface="Arial" pitchFamily="34" charset="0"/>
              <a:cs typeface="Arial" pitchFamily="34" charset="0"/>
            </a:endParaRPr>
          </a:p>
        </p:txBody>
      </p:sp>
      <p:pic>
        <p:nvPicPr>
          <p:cNvPr id="8" name="sPart_36405" descr="http://www.clickatlife.gr/fu/p/36405/300/10000/0x00000000004f17dc/1/sunday-roast.jpg"/>
          <p:cNvPicPr/>
          <p:nvPr/>
        </p:nvPicPr>
        <p:blipFill>
          <a:blip r:embed="rId2" cstate="print"/>
          <a:srcRect/>
          <a:stretch>
            <a:fillRect/>
          </a:stretch>
        </p:blipFill>
        <p:spPr bwMode="auto">
          <a:xfrm>
            <a:off x="1142976" y="3500438"/>
            <a:ext cx="6215106" cy="30003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Υπότιτλος"/>
          <p:cNvSpPr>
            <a:spLocks noGrp="1"/>
          </p:cNvSpPr>
          <p:nvPr>
            <p:ph type="subTitle" idx="1"/>
          </p:nvPr>
        </p:nvSpPr>
        <p:spPr>
          <a:xfrm>
            <a:off x="642910" y="1714488"/>
            <a:ext cx="7786742" cy="4143404"/>
          </a:xfrm>
        </p:spPr>
        <p:txBody>
          <a:bodyPr>
            <a:normAutofit/>
          </a:bodyPr>
          <a:lstStyle/>
          <a:p>
            <a:pPr algn="l"/>
            <a:r>
              <a:rPr lang="el-GR" dirty="0" smtClean="0"/>
              <a:t>Συμπεραίνοντας, κάθε χώρα έχει τις δικές της διατροφικές συνήθειες αλλά με την παγκοσμιοποίηση οι χώρες όλου του κόσμου έγιναν ένα. Κάθε χώρα υιοθετεί συνήθειες μίας άλλης και με αυτό τον τρόπο έχουν την ικανότητα οι άνθρωποι να δοκιμάζουν ξένα φαγητά προερχόμενο από κάθε γωνιά του πλανήτη.</a:t>
            </a:r>
            <a:endParaRPr lang="el-GR"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285720" y="500042"/>
            <a:ext cx="8229600" cy="4572032"/>
          </a:xfrm>
        </p:spPr>
        <p:txBody>
          <a:bodyPr>
            <a:noAutofit/>
          </a:bodyPr>
          <a:lstStyle/>
          <a:p>
            <a:pPr algn="ctr"/>
            <a:r>
              <a:rPr lang="el-GR" sz="6600" i="1" u="sng" dirty="0" smtClean="0">
                <a:solidFill>
                  <a:schemeClr val="accent2">
                    <a:lumMod val="50000"/>
                  </a:schemeClr>
                </a:solidFill>
                <a:latin typeface="Arial" pitchFamily="34" charset="0"/>
                <a:cs typeface="Arial" pitchFamily="34" charset="0"/>
              </a:rPr>
              <a:t>Διατροφή </a:t>
            </a:r>
            <a:r>
              <a:rPr lang="el-GR" sz="6600" i="1" u="sng" dirty="0" smtClean="0">
                <a:solidFill>
                  <a:schemeClr val="accent2">
                    <a:lumMod val="50000"/>
                  </a:schemeClr>
                </a:solidFill>
                <a:latin typeface="Arial" pitchFamily="34" charset="0"/>
                <a:cs typeface="Arial" pitchFamily="34" charset="0"/>
              </a:rPr>
              <a:t>σε διάφορες </a:t>
            </a:r>
            <a:r>
              <a:rPr lang="el-GR" sz="6600" i="1" u="sng" dirty="0" smtClean="0">
                <a:solidFill>
                  <a:schemeClr val="accent2">
                    <a:lumMod val="50000"/>
                  </a:schemeClr>
                </a:solidFill>
                <a:latin typeface="Arial" pitchFamily="34" charset="0"/>
                <a:cs typeface="Arial" pitchFamily="34" charset="0"/>
              </a:rPr>
              <a:t>περιοχές της Ελλάδας</a:t>
            </a:r>
            <a:endParaRPr lang="el-GR" sz="6600" i="1" u="sng" dirty="0">
              <a:solidFill>
                <a:schemeClr val="accent2">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020a"/>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055" name="Rectangle 7"/>
          <p:cNvSpPr>
            <a:spLocks noGrp="1" noChangeArrowheads="1"/>
          </p:cNvSpPr>
          <p:nvPr>
            <p:ph type="title"/>
          </p:nvPr>
        </p:nvSpPr>
        <p:spPr>
          <a:xfrm>
            <a:off x="500034" y="0"/>
            <a:ext cx="8229600" cy="1143000"/>
          </a:xfrm>
        </p:spPr>
        <p:txBody>
          <a:bodyPr/>
          <a:lstStyle/>
          <a:p>
            <a:pPr algn="ctr"/>
            <a:r>
              <a:rPr lang="el-GR" b="1" dirty="0">
                <a:solidFill>
                  <a:schemeClr val="bg1"/>
                </a:solidFill>
              </a:rPr>
              <a:t>ΗΠΕΙΡΟΣ</a:t>
            </a:r>
          </a:p>
        </p:txBody>
      </p:sp>
      <p:sp>
        <p:nvSpPr>
          <p:cNvPr id="2064" name="Rectangle 16"/>
          <p:cNvSpPr>
            <a:spLocks noGrp="1" noChangeArrowheads="1"/>
          </p:cNvSpPr>
          <p:nvPr>
            <p:ph sz="half" idx="1"/>
          </p:nvPr>
        </p:nvSpPr>
        <p:spPr>
          <a:xfrm>
            <a:off x="357158" y="1142984"/>
            <a:ext cx="4038600" cy="5472113"/>
          </a:xfrm>
        </p:spPr>
        <p:txBody>
          <a:bodyPr>
            <a:normAutofit/>
          </a:bodyPr>
          <a:lstStyle/>
          <a:p>
            <a:pPr>
              <a:buFontTx/>
              <a:buNone/>
            </a:pPr>
            <a:r>
              <a:rPr lang="el-GR" sz="2200" dirty="0"/>
              <a:t> </a:t>
            </a:r>
            <a:r>
              <a:rPr lang="en-US" sz="2200" dirty="0"/>
              <a:t>  </a:t>
            </a:r>
            <a:r>
              <a:rPr lang="el-GR" sz="2200" dirty="0">
                <a:solidFill>
                  <a:schemeClr val="bg1"/>
                </a:solidFill>
              </a:rPr>
              <a:t>Τα βασικά χαρακτηριστικά-συστατικά της Ηπειρώτικης κουζίνας </a:t>
            </a:r>
          </a:p>
          <a:p>
            <a:pPr>
              <a:buFontTx/>
              <a:buNone/>
            </a:pPr>
            <a:r>
              <a:rPr lang="en-US" sz="2200" dirty="0">
                <a:solidFill>
                  <a:schemeClr val="bg1"/>
                </a:solidFill>
              </a:rPr>
              <a:t>    </a:t>
            </a:r>
            <a:r>
              <a:rPr lang="el-GR" sz="2200" dirty="0">
                <a:solidFill>
                  <a:schemeClr val="bg1"/>
                </a:solidFill>
              </a:rPr>
              <a:t> Η τεχνική με τα φύλλα για τις πίτες. Υπάρχουν πολλά είδη φύλλων πίτας, που γίνονται από παλιά με ή χωρίς ξύδι, με ή χωρίς λάδι </a:t>
            </a:r>
            <a:r>
              <a:rPr lang="el-GR" sz="2200" dirty="0" err="1">
                <a:solidFill>
                  <a:schemeClr val="bg1"/>
                </a:solidFill>
              </a:rPr>
              <a:t>κ.ο.κ</a:t>
            </a:r>
            <a:r>
              <a:rPr lang="el-GR" sz="2200" dirty="0">
                <a:solidFill>
                  <a:schemeClr val="bg1"/>
                </a:solidFill>
              </a:rPr>
              <a:t>. • Ένα άλλο χαρακτηριστικό</a:t>
            </a:r>
            <a:r>
              <a:rPr lang="en-US" sz="2200" dirty="0">
                <a:solidFill>
                  <a:schemeClr val="bg1"/>
                </a:solidFill>
              </a:rPr>
              <a:t> </a:t>
            </a:r>
            <a:r>
              <a:rPr lang="el-GR" sz="2200" dirty="0">
                <a:solidFill>
                  <a:schemeClr val="bg1"/>
                </a:solidFill>
              </a:rPr>
              <a:t>ηπειρώτικο, είναι ο μεζές. Η ηπειρώτικη τηγανιά είναι χαρακτηριστική . Ο μεζές εκφράζει τον τρόπο συμπεριφοράς των Ηπειρωτών, οι οποίοι είναι εξαιρετικά φιλόξενοι. </a:t>
            </a:r>
          </a:p>
        </p:txBody>
      </p:sp>
      <p:pic>
        <p:nvPicPr>
          <p:cNvPr id="2067" name="Picture 19" descr="cretan-pies-sesame-seeds"/>
          <p:cNvPicPr>
            <a:picLocks noGrp="1" noChangeAspect="1" noChangeArrowheads="1"/>
          </p:cNvPicPr>
          <p:nvPr>
            <p:ph sz="quarter" idx="2"/>
          </p:nvPr>
        </p:nvPicPr>
        <p:blipFill>
          <a:blip r:embed="rId3" cstate="print"/>
          <a:srcRect/>
          <a:stretch>
            <a:fillRect/>
          </a:stretch>
        </p:blipFill>
        <p:spPr>
          <a:xfrm>
            <a:off x="4716463" y="1268413"/>
            <a:ext cx="3887787" cy="2401887"/>
          </a:xfrm>
          <a:noFill/>
          <a:ln/>
        </p:spPr>
      </p:pic>
      <p:pic>
        <p:nvPicPr>
          <p:cNvPr id="2068" name="Picture 20" descr="ekanaliena-tyropita-620x350"/>
          <p:cNvPicPr>
            <a:picLocks noGrp="1" noChangeAspect="1" noChangeArrowheads="1"/>
          </p:cNvPicPr>
          <p:nvPr>
            <p:ph sz="quarter" idx="3"/>
          </p:nvPr>
        </p:nvPicPr>
        <p:blipFill>
          <a:blip r:embed="rId4" cstate="print"/>
          <a:srcRect/>
          <a:stretch>
            <a:fillRect/>
          </a:stretch>
        </p:blipFill>
        <p:spPr>
          <a:xfrm>
            <a:off x="4716463" y="3933825"/>
            <a:ext cx="3887787" cy="2332038"/>
          </a:xfrm>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71472" y="214290"/>
            <a:ext cx="8229600" cy="928710"/>
          </a:xfrm>
        </p:spPr>
        <p:txBody>
          <a:bodyPr/>
          <a:lstStyle/>
          <a:p>
            <a:pPr algn="ctr"/>
            <a:r>
              <a:rPr lang="el-GR" b="1" dirty="0">
                <a:solidFill>
                  <a:schemeClr val="tx1"/>
                </a:solidFill>
              </a:rPr>
              <a:t>ΗΠΕΙΡΩΤΙΚΗ ΚΟΥΖΙΝΑ</a:t>
            </a:r>
            <a:r>
              <a:rPr lang="el-GR" dirty="0">
                <a:solidFill>
                  <a:schemeClr val="tx1"/>
                </a:solidFill>
              </a:rPr>
              <a:t> </a:t>
            </a:r>
          </a:p>
        </p:txBody>
      </p:sp>
      <p:sp>
        <p:nvSpPr>
          <p:cNvPr id="24579" name="Rectangle 3"/>
          <p:cNvSpPr>
            <a:spLocks noGrp="1" noChangeArrowheads="1"/>
          </p:cNvSpPr>
          <p:nvPr>
            <p:ph type="body" idx="1"/>
          </p:nvPr>
        </p:nvSpPr>
        <p:spPr>
          <a:xfrm>
            <a:off x="214282" y="1142984"/>
            <a:ext cx="8472518" cy="5214974"/>
          </a:xfrm>
        </p:spPr>
        <p:txBody>
          <a:bodyPr>
            <a:noAutofit/>
          </a:bodyPr>
          <a:lstStyle/>
          <a:p>
            <a:pPr>
              <a:lnSpc>
                <a:spcPct val="80000"/>
              </a:lnSpc>
            </a:pPr>
            <a:r>
              <a:rPr lang="el-GR" sz="2000" b="1" dirty="0">
                <a:latin typeface="Arial" pitchFamily="34" charset="0"/>
                <a:cs typeface="Arial" pitchFamily="34" charset="0"/>
              </a:rPr>
              <a:t>H Ήπειρος παράγει καραβίδα ποταμίσια, μια εκπληκτική πρώτη ύλη. </a:t>
            </a:r>
          </a:p>
          <a:p>
            <a:pPr>
              <a:lnSpc>
                <a:spcPct val="80000"/>
              </a:lnSpc>
            </a:pPr>
            <a:r>
              <a:rPr lang="el-GR" sz="2000" b="1" dirty="0">
                <a:latin typeface="Arial" pitchFamily="34" charset="0"/>
                <a:cs typeface="Arial" pitchFamily="34" charset="0"/>
              </a:rPr>
              <a:t>• Παράγει χέλι, που είναι φοβερός μεζές, και ουδείς το εκμεταλλεύεται. </a:t>
            </a:r>
          </a:p>
          <a:p>
            <a:pPr>
              <a:lnSpc>
                <a:spcPct val="80000"/>
              </a:lnSpc>
            </a:pPr>
            <a:r>
              <a:rPr lang="el-GR" sz="2000" b="1" dirty="0">
                <a:latin typeface="Arial" pitchFamily="34" charset="0"/>
                <a:cs typeface="Arial" pitchFamily="34" charset="0"/>
              </a:rPr>
              <a:t>• Σαλέπι, που είναι γνωστό και ως σερνικοβότανο, υπάρχει σε αφθονία στα βουνά</a:t>
            </a:r>
          </a:p>
          <a:p>
            <a:pPr>
              <a:lnSpc>
                <a:spcPct val="80000"/>
              </a:lnSpc>
            </a:pPr>
            <a:r>
              <a:rPr lang="el-GR" sz="2000" b="1" dirty="0">
                <a:latin typeface="Arial" pitchFamily="34" charset="0"/>
                <a:cs typeface="Arial" pitchFamily="34" charset="0"/>
              </a:rPr>
              <a:t>  Η ιστορία ενός τόπου περνάει και από την κουζίνα. Ιδιαίτερα αν πρόκειται για την Ήπειρο. </a:t>
            </a:r>
          </a:p>
          <a:p>
            <a:pPr>
              <a:lnSpc>
                <a:spcPct val="80000"/>
              </a:lnSpc>
            </a:pPr>
            <a:r>
              <a:rPr lang="el-GR" sz="2000" b="1" dirty="0">
                <a:latin typeface="Arial" pitchFamily="34" charset="0"/>
                <a:cs typeface="Arial" pitchFamily="34" charset="0"/>
              </a:rPr>
              <a:t>• Ο γαστρονομικός πολιτισμός της Ηπείρου, συμπληρώνει την πολιτιστική ταυτότητά της. Επηρεασμένος από την ιδιομορφία του εδάφους (βουνό - θάλασσα), το κλίμα, τους λαούς που εγκαταστάθηκαν και τους απόδημους ηπειρώτες που ταξίδεψαν στα πέρατα της οικουμένης. </a:t>
            </a:r>
          </a:p>
          <a:p>
            <a:pPr>
              <a:lnSpc>
                <a:spcPct val="80000"/>
              </a:lnSpc>
            </a:pPr>
            <a:r>
              <a:rPr lang="el-GR" sz="2000" b="1" dirty="0">
                <a:latin typeface="Arial" pitchFamily="34" charset="0"/>
                <a:cs typeface="Arial" pitchFamily="34" charset="0"/>
              </a:rPr>
              <a:t>• Όσο και αν φαίνεται απίστευτο, στην πορεία του χρόνου, η Ήπειρος, αφομοίωσε ιδιαιτερότητες λαών που την κατοίκησαν, υιοθέτησε όμως χάρη στους χιλιάδες απόδημούς της και γαστρονομικές συνήθειες ξένων χωρών. </a:t>
            </a:r>
          </a:p>
          <a:p>
            <a:pPr>
              <a:lnSpc>
                <a:spcPct val="80000"/>
              </a:lnSpc>
            </a:pPr>
            <a:r>
              <a:rPr lang="el-GR" sz="2000" b="1" dirty="0">
                <a:latin typeface="Arial" pitchFamily="34" charset="0"/>
                <a:cs typeface="Arial" pitchFamily="34" charset="0"/>
              </a:rPr>
              <a:t>• Ας μην ξεχνάμε λοιπόν ότι …… </a:t>
            </a:r>
            <a:endParaRPr lang="el-GR" sz="2000" b="1" dirty="0" smtClean="0">
              <a:latin typeface="Arial" pitchFamily="34" charset="0"/>
              <a:cs typeface="Arial" pitchFamily="34" charset="0"/>
            </a:endParaRPr>
          </a:p>
          <a:p>
            <a:pPr>
              <a:lnSpc>
                <a:spcPct val="80000"/>
              </a:lnSpc>
              <a:buNone/>
            </a:pPr>
            <a:r>
              <a:rPr lang="el-GR" sz="2000" b="1" dirty="0" smtClean="0">
                <a:latin typeface="Arial" pitchFamily="34" charset="0"/>
                <a:cs typeface="Arial" pitchFamily="34" charset="0"/>
              </a:rPr>
              <a:t>	</a:t>
            </a:r>
            <a:r>
              <a:rPr lang="el-GR" sz="2000" b="1" dirty="0" smtClean="0">
                <a:latin typeface="Arial" pitchFamily="34" charset="0"/>
                <a:cs typeface="Arial" pitchFamily="34" charset="0"/>
              </a:rPr>
              <a:t> </a:t>
            </a:r>
            <a:r>
              <a:rPr lang="el-GR" sz="2000" b="1" dirty="0" smtClean="0">
                <a:latin typeface="Arial" pitchFamily="34" charset="0"/>
                <a:cs typeface="Arial" pitchFamily="34" charset="0"/>
              </a:rPr>
              <a:t>Η </a:t>
            </a:r>
            <a:r>
              <a:rPr lang="el-GR" sz="2000" b="1" dirty="0">
                <a:latin typeface="Arial" pitchFamily="34" charset="0"/>
                <a:cs typeface="Arial" pitchFamily="34" charset="0"/>
              </a:rPr>
              <a:t>ΗΠΕΙΡΩΤΙΚΗ ΚΟΥΖΙΝΑ ΕΙΝΑΙ ΠΟΛΙΤΙΣΜΟΣ … είναι ιστορία.</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32" name="Picture 16" descr="26701_klostari2"/>
          <p:cNvPicPr>
            <a:picLocks noChangeAspect="1" noChangeArrowheads="1"/>
          </p:cNvPicPr>
          <p:nvPr/>
        </p:nvPicPr>
        <p:blipFill>
          <a:blip r:embed="rId2" cstate="print"/>
          <a:srcRect/>
          <a:stretch>
            <a:fillRect/>
          </a:stretch>
        </p:blipFill>
        <p:spPr bwMode="auto">
          <a:xfrm>
            <a:off x="0" y="-24"/>
            <a:ext cx="9144000" cy="6858000"/>
          </a:xfrm>
          <a:prstGeom prst="rect">
            <a:avLst/>
          </a:prstGeom>
          <a:noFill/>
        </p:spPr>
      </p:pic>
      <p:sp>
        <p:nvSpPr>
          <p:cNvPr id="9225" name="Rectangle 9"/>
          <p:cNvSpPr>
            <a:spLocks noGrp="1" noChangeArrowheads="1"/>
          </p:cNvSpPr>
          <p:nvPr>
            <p:ph type="title"/>
          </p:nvPr>
        </p:nvSpPr>
        <p:spPr>
          <a:xfrm>
            <a:off x="500034" y="-285776"/>
            <a:ext cx="8229600" cy="1143000"/>
          </a:xfrm>
        </p:spPr>
        <p:txBody>
          <a:bodyPr>
            <a:normAutofit fontScale="90000"/>
          </a:bodyPr>
          <a:lstStyle/>
          <a:p>
            <a:pPr algn="ctr"/>
            <a:r>
              <a:rPr lang="el-GR" sz="4000" b="1" dirty="0">
                <a:solidFill>
                  <a:schemeClr val="tx1"/>
                </a:solidFill>
              </a:rPr>
              <a:t>ΠΑΡΑΔΟΣΙΑΚΗ ΔΙΑΤΡΟΦΗ ΤΗΣ ΗΠΕΙΡΟΥ</a:t>
            </a:r>
          </a:p>
        </p:txBody>
      </p:sp>
      <p:sp>
        <p:nvSpPr>
          <p:cNvPr id="9230" name="Rectangle 14"/>
          <p:cNvSpPr>
            <a:spLocks noGrp="1" noChangeArrowheads="1"/>
          </p:cNvSpPr>
          <p:nvPr>
            <p:ph sz="half" idx="2"/>
          </p:nvPr>
        </p:nvSpPr>
        <p:spPr>
          <a:xfrm>
            <a:off x="285720" y="1500174"/>
            <a:ext cx="5143536" cy="4525963"/>
          </a:xfrm>
        </p:spPr>
        <p:txBody>
          <a:bodyPr>
            <a:normAutofit/>
          </a:bodyPr>
          <a:lstStyle/>
          <a:p>
            <a:pPr>
              <a:buFontTx/>
              <a:buNone/>
            </a:pPr>
            <a:r>
              <a:rPr lang="el-GR" sz="1600" dirty="0" smtClean="0">
                <a:solidFill>
                  <a:srgbClr val="FFFF00"/>
                </a:solidFill>
              </a:rPr>
              <a:t>	</a:t>
            </a:r>
            <a:r>
              <a:rPr lang="el-GR" sz="2400" dirty="0" smtClean="0">
                <a:latin typeface="Arial" pitchFamily="34" charset="0"/>
                <a:cs typeface="Arial" pitchFamily="34" charset="0"/>
              </a:rPr>
              <a:t>Τα </a:t>
            </a:r>
            <a:r>
              <a:rPr lang="el-GR" sz="2400" dirty="0">
                <a:latin typeface="Arial" pitchFamily="34" charset="0"/>
                <a:cs typeface="Arial" pitchFamily="34" charset="0"/>
              </a:rPr>
              <a:t>αρώματα της φύσης κλεισμένα σε παραδοσιακές συνταγές, στα </a:t>
            </a:r>
            <a:r>
              <a:rPr lang="el-GR" sz="2400" dirty="0" smtClean="0">
                <a:latin typeface="Arial" pitchFamily="34" charset="0"/>
                <a:cs typeface="Arial" pitchFamily="34" charset="0"/>
              </a:rPr>
              <a:t>γιαπράκια με </a:t>
            </a:r>
            <a:r>
              <a:rPr lang="el-GR" sz="2400" dirty="0">
                <a:latin typeface="Arial" pitchFamily="34" charset="0"/>
                <a:cs typeface="Arial" pitchFamily="34" charset="0"/>
              </a:rPr>
              <a:t>άφθονα χόρτα και πολύ λίγο ρύζι. Χυλωμένοι γίγαντες με σπανάκι ή άγρια </a:t>
            </a:r>
            <a:r>
              <a:rPr lang="el-GR" sz="2400" dirty="0" smtClean="0">
                <a:latin typeface="Arial" pitchFamily="34" charset="0"/>
                <a:cs typeface="Arial" pitchFamily="34" charset="0"/>
              </a:rPr>
              <a:t> χόρτα</a:t>
            </a:r>
            <a:r>
              <a:rPr lang="el-GR" sz="2400" dirty="0">
                <a:latin typeface="Arial" pitchFamily="34" charset="0"/>
                <a:cs typeface="Arial" pitchFamily="34" charset="0"/>
              </a:rPr>
              <a:t>. Τα άφθονα άγρια χόρτα συνθέτουν το καθημερινό εδεσματολόγιο </a:t>
            </a:r>
            <a:r>
              <a:rPr lang="el-GR" sz="2400" dirty="0" smtClean="0">
                <a:latin typeface="Arial" pitchFamily="34" charset="0"/>
                <a:cs typeface="Arial" pitchFamily="34" charset="0"/>
              </a:rPr>
              <a:t>των κατοίκων </a:t>
            </a:r>
            <a:r>
              <a:rPr lang="el-GR" sz="2400" dirty="0">
                <a:latin typeface="Arial" pitchFamily="34" charset="0"/>
                <a:cs typeface="Arial" pitchFamily="34" charset="0"/>
              </a:rPr>
              <a:t>και αποτελούν την βάση εμπνευσμένων φαγητών, βραστά ως σαλάτα, </a:t>
            </a:r>
            <a:r>
              <a:rPr lang="el-GR" sz="2400" dirty="0" smtClean="0">
                <a:latin typeface="Arial" pitchFamily="34" charset="0"/>
                <a:cs typeface="Arial" pitchFamily="34" charset="0"/>
              </a:rPr>
              <a:t>τσιγαριστά </a:t>
            </a:r>
            <a:r>
              <a:rPr lang="el-GR" sz="2400" dirty="0">
                <a:latin typeface="Arial" pitchFamily="34" charset="0"/>
                <a:cs typeface="Arial" pitchFamily="34" charset="0"/>
              </a:rPr>
              <a:t>με καυτερή πιπεριά, απλά υπέροχα.</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a:xfrm>
            <a:off x="428596" y="142852"/>
            <a:ext cx="8229600" cy="642942"/>
          </a:xfrm>
        </p:spPr>
        <p:txBody>
          <a:bodyPr>
            <a:normAutofit fontScale="90000"/>
          </a:bodyPr>
          <a:lstStyle/>
          <a:p>
            <a:pPr algn="ctr"/>
            <a:r>
              <a:rPr lang="el-GR" dirty="0">
                <a:solidFill>
                  <a:schemeClr val="accent4">
                    <a:lumMod val="75000"/>
                  </a:schemeClr>
                </a:solidFill>
              </a:rPr>
              <a:t>ΔΙΑΤΡΟΦΗ ΤΩΝ ΘΡΑΚΩΝ</a:t>
            </a:r>
          </a:p>
        </p:txBody>
      </p:sp>
      <p:sp>
        <p:nvSpPr>
          <p:cNvPr id="14341" name="Rectangle 5"/>
          <p:cNvSpPr>
            <a:spLocks noGrp="1" noChangeArrowheads="1"/>
          </p:cNvSpPr>
          <p:nvPr>
            <p:ph type="body" sz="half" idx="1"/>
          </p:nvPr>
        </p:nvSpPr>
        <p:spPr>
          <a:xfrm>
            <a:off x="214282" y="857232"/>
            <a:ext cx="8572560" cy="5429288"/>
          </a:xfrm>
        </p:spPr>
        <p:txBody>
          <a:bodyPr>
            <a:noAutofit/>
          </a:bodyPr>
          <a:lstStyle/>
          <a:p>
            <a:pPr>
              <a:lnSpc>
                <a:spcPct val="80000"/>
              </a:lnSpc>
            </a:pPr>
            <a:r>
              <a:rPr lang="el-GR" sz="2200" dirty="0">
                <a:latin typeface="Arial" pitchFamily="34" charset="0"/>
                <a:cs typeface="Arial" pitchFamily="34" charset="0"/>
              </a:rPr>
              <a:t>Η κουζίνα στη Θράκη έχει γεύση (λόγω της μεγάλης κτηνοτροφίας), από </a:t>
            </a:r>
            <a:r>
              <a:rPr lang="el-GR" sz="2200" dirty="0" smtClean="0">
                <a:latin typeface="Arial" pitchFamily="34" charset="0"/>
                <a:cs typeface="Arial" pitchFamily="34" charset="0"/>
              </a:rPr>
              <a:t> λουκάνικα </a:t>
            </a:r>
            <a:r>
              <a:rPr lang="el-GR" sz="2200" dirty="0">
                <a:latin typeface="Arial" pitchFamily="34" charset="0"/>
                <a:cs typeface="Arial" pitchFamily="34" charset="0"/>
              </a:rPr>
              <a:t>, τους παστουρμάδες </a:t>
            </a:r>
            <a:r>
              <a:rPr lang="el-GR" sz="2200" dirty="0" smtClean="0">
                <a:latin typeface="Arial" pitchFamily="34" charset="0"/>
                <a:cs typeface="Arial" pitchFamily="34" charset="0"/>
              </a:rPr>
              <a:t>και τους</a:t>
            </a:r>
            <a:r>
              <a:rPr lang="el-GR" sz="2200" dirty="0">
                <a:latin typeface="Arial" pitchFamily="34" charset="0"/>
                <a:cs typeface="Arial" pitchFamily="34" charset="0"/>
              </a:rPr>
              <a:t>  καβουρμάδες (βραστό κρέας στο λίπος </a:t>
            </a:r>
            <a:r>
              <a:rPr lang="el-GR" sz="2200" dirty="0" smtClean="0">
                <a:latin typeface="Arial" pitchFamily="34" charset="0"/>
                <a:cs typeface="Arial" pitchFamily="34" charset="0"/>
              </a:rPr>
              <a:t>του </a:t>
            </a:r>
            <a:r>
              <a:rPr lang="el-GR" sz="2200" dirty="0">
                <a:latin typeface="Arial" pitchFamily="34" charset="0"/>
                <a:cs typeface="Arial" pitchFamily="34" charset="0"/>
              </a:rPr>
              <a:t>με μπαχαρικά ), τα πλιγούρια, τους τραχανάδες και τους χειροποίητους </a:t>
            </a:r>
            <a:r>
              <a:rPr lang="el-GR" sz="2200" dirty="0" smtClean="0">
                <a:latin typeface="Arial" pitchFamily="34" charset="0"/>
                <a:cs typeface="Arial" pitchFamily="34" charset="0"/>
              </a:rPr>
              <a:t> </a:t>
            </a:r>
            <a:r>
              <a:rPr lang="el-GR" sz="2200" dirty="0" err="1" smtClean="0">
                <a:latin typeface="Arial" pitchFamily="34" charset="0"/>
                <a:cs typeface="Arial" pitchFamily="34" charset="0"/>
              </a:rPr>
              <a:t>γιουφκάδες</a:t>
            </a:r>
            <a:r>
              <a:rPr lang="el-GR" sz="2200" dirty="0">
                <a:latin typeface="Arial" pitchFamily="34" charset="0"/>
                <a:cs typeface="Arial" pitchFamily="34" charset="0"/>
              </a:rPr>
              <a:t>, με την πρώτη υλη το σιτάρι της </a:t>
            </a:r>
            <a:r>
              <a:rPr lang="el-GR" sz="2200" dirty="0" smtClean="0">
                <a:latin typeface="Arial" pitchFamily="34" charset="0"/>
                <a:cs typeface="Arial" pitchFamily="34" charset="0"/>
              </a:rPr>
              <a:t>τοπική παραγωγής</a:t>
            </a:r>
            <a:r>
              <a:rPr lang="el-GR" sz="2200" dirty="0" smtClean="0">
                <a:latin typeface="Arial" pitchFamily="34" charset="0"/>
                <a:cs typeface="Arial" pitchFamily="34" charset="0"/>
              </a:rPr>
              <a:t>.</a:t>
            </a:r>
          </a:p>
          <a:p>
            <a:pPr>
              <a:lnSpc>
                <a:spcPct val="80000"/>
              </a:lnSpc>
            </a:pPr>
            <a:endParaRPr lang="el-GR" sz="2200" dirty="0" smtClean="0">
              <a:latin typeface="Arial" pitchFamily="34" charset="0"/>
              <a:cs typeface="Arial" pitchFamily="34" charset="0"/>
            </a:endParaRPr>
          </a:p>
          <a:p>
            <a:pPr>
              <a:lnSpc>
                <a:spcPct val="80000"/>
              </a:lnSpc>
            </a:pPr>
            <a:r>
              <a:rPr lang="el-GR" sz="2200" dirty="0" smtClean="0">
                <a:latin typeface="Arial" pitchFamily="34" charset="0"/>
                <a:cs typeface="Arial" pitchFamily="34" charset="0"/>
              </a:rPr>
              <a:t>Τα  γιαούρτια με τη φρέσκια πέτσα , τα  παστά ψάρια τα διάφορα ψαρικά,  τα ευωδιαστά  κουρμπάνια, και τα  ρετσέλια τα τσίπουρα και τα σιροπιαστά γλυκά με τις μοσχοβολιές από τα αμύγδαλα και τα καρύδια με το βούτυρο ,τα σουτζούκια με τα ανατολίτικα μείγματα. Στην Θράκη, όπως φυσικά και σε όλες τις χώρες, οι άνθρωποι είχαν διατροφή ανάλογη με το κλίμα και τις κλιματολογικές συνθήκες και με τα  επαγγέλματα που εξασκούσαν. Η Θράκη είχε ατέλειωτους κάμπους, βουνά, δάση, ποτάμια που βοηθούσαν την ανάπτυξη της γεωργίας και της κτηνοτροφίας. Έτσι λοιπόν οι Θράκες ανάλογα με την φυσική της υπόσταση ντυνόταν και έτρωγαν. Ο χειμώνας ήταν βαρύς και μεγάλος σε διάρκεια, τα χιόνια που έπεφταν ήταν πολλά και σκέπαζαν τα πάντα. Γι' αυτό λοιπόν όλοι ετοιμαζόταν για τις δύσκολες μέρες του χειμώνα ακόμη από τον μήνα Οκτώβριο. </a:t>
            </a:r>
          </a:p>
          <a:p>
            <a:pPr>
              <a:lnSpc>
                <a:spcPct val="80000"/>
              </a:lnSpc>
            </a:pPr>
            <a:endParaRPr lang="el-GR" sz="2200" dirty="0">
              <a:solidFill>
                <a:schemeClr val="bg1"/>
              </a:solidFill>
              <a:latin typeface="Arial" pitchFamily="34" charset="0"/>
              <a:cs typeface="Arial" pitchFamily="34"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28596" y="428604"/>
            <a:ext cx="8229600" cy="1143000"/>
          </a:xfrm>
        </p:spPr>
        <p:txBody>
          <a:bodyPr/>
          <a:lstStyle/>
          <a:p>
            <a:pPr algn="ctr"/>
            <a:r>
              <a:rPr lang="el-GR" dirty="0" smtClean="0">
                <a:solidFill>
                  <a:schemeClr val="accent4">
                    <a:lumMod val="75000"/>
                  </a:schemeClr>
                </a:solidFill>
              </a:rPr>
              <a:t>ΤΡΟΦΕΣ ΘΡΑΚΗΣ</a:t>
            </a:r>
            <a:endParaRPr lang="el-GR" dirty="0">
              <a:solidFill>
                <a:schemeClr val="accent4">
                  <a:lumMod val="75000"/>
                </a:schemeClr>
              </a:solidFill>
            </a:endParaRPr>
          </a:p>
        </p:txBody>
      </p:sp>
      <p:sp>
        <p:nvSpPr>
          <p:cNvPr id="16387" name="Rectangle 3"/>
          <p:cNvSpPr>
            <a:spLocks noGrp="1" noChangeArrowheads="1"/>
          </p:cNvSpPr>
          <p:nvPr>
            <p:ph type="body" idx="1"/>
          </p:nvPr>
        </p:nvSpPr>
        <p:spPr>
          <a:xfrm>
            <a:off x="457200" y="1935480"/>
            <a:ext cx="8229600" cy="3922412"/>
          </a:xfrm>
        </p:spPr>
        <p:txBody>
          <a:bodyPr>
            <a:normAutofit/>
          </a:bodyPr>
          <a:lstStyle/>
          <a:p>
            <a:pPr>
              <a:lnSpc>
                <a:spcPct val="90000"/>
              </a:lnSpc>
              <a:buNone/>
            </a:pPr>
            <a:r>
              <a:rPr lang="el-GR" sz="2800" dirty="0" smtClean="0">
                <a:solidFill>
                  <a:schemeClr val="accent4">
                    <a:lumMod val="75000"/>
                  </a:schemeClr>
                </a:solidFill>
              </a:rPr>
              <a:t>	</a:t>
            </a:r>
            <a:r>
              <a:rPr lang="el-GR" sz="2800" dirty="0" smtClean="0"/>
              <a:t>Οι </a:t>
            </a:r>
            <a:r>
              <a:rPr lang="el-GR" sz="2800" dirty="0"/>
              <a:t>Θρακιώτες ήταν καλοφαγάδες. Το τραπέζι ήταν πάντα γεμάτο με εκλεκτά </a:t>
            </a:r>
            <a:r>
              <a:rPr lang="el-GR" sz="2800" dirty="0" smtClean="0"/>
              <a:t>και </a:t>
            </a:r>
            <a:r>
              <a:rPr lang="el-GR" sz="2800" dirty="0" err="1"/>
              <a:t>καλομαγειρεμένα</a:t>
            </a:r>
            <a:r>
              <a:rPr lang="el-GR" sz="2800" dirty="0"/>
              <a:t> φαγητά από τα χέρια της νοικοκυράς. Η πρώτη και </a:t>
            </a:r>
          </a:p>
          <a:p>
            <a:pPr>
              <a:lnSpc>
                <a:spcPct val="90000"/>
              </a:lnSpc>
              <a:buNone/>
            </a:pPr>
            <a:r>
              <a:rPr lang="el-GR" sz="2800" dirty="0" smtClean="0"/>
              <a:t>	καλύτερη </a:t>
            </a:r>
            <a:r>
              <a:rPr lang="el-GR" sz="2800" dirty="0"/>
              <a:t>τροφή ήταν το ψωμί και τα ζυμαρικά, ύστερα τα κρέατα και τα ψάρια και </a:t>
            </a:r>
            <a:r>
              <a:rPr lang="el-GR" sz="2800" dirty="0" smtClean="0"/>
              <a:t>μετά </a:t>
            </a:r>
            <a:r>
              <a:rPr lang="el-GR" sz="2800" dirty="0"/>
              <a:t>τα </a:t>
            </a:r>
            <a:r>
              <a:rPr lang="el-GR" sz="2800" dirty="0" smtClean="0"/>
              <a:t>χορταρικά.</a:t>
            </a:r>
            <a:endParaRPr lang="el-GR"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1196752"/>
            <a:ext cx="8229600" cy="1143000"/>
          </a:xfrm>
        </p:spPr>
        <p:txBody>
          <a:bodyPr>
            <a:normAutofit fontScale="90000"/>
          </a:bodyPr>
          <a:lstStyle/>
          <a:p>
            <a:pPr algn="ctr"/>
            <a:r>
              <a:rPr lang="el-GR" u="sng" dirty="0"/>
              <a:t>ΔΙΑΤΡΟΦΗ ΚΑΙ ΥΓΕΙΑ</a:t>
            </a:r>
            <a:r>
              <a:rPr lang="el-GR" dirty="0"/>
              <a:t/>
            </a:r>
            <a:br>
              <a:rPr lang="el-GR" dirty="0"/>
            </a:br>
            <a:endParaRPr lang="el-GR" dirty="0"/>
          </a:p>
        </p:txBody>
      </p:sp>
      <p:sp>
        <p:nvSpPr>
          <p:cNvPr id="3" name="2 - Θέση περιεχομένου"/>
          <p:cNvSpPr>
            <a:spLocks noGrp="1"/>
          </p:cNvSpPr>
          <p:nvPr>
            <p:ph idx="1"/>
          </p:nvPr>
        </p:nvSpPr>
        <p:spPr/>
        <p:txBody>
          <a:bodyPr/>
          <a:lstStyle/>
          <a:p>
            <a:pPr>
              <a:buNone/>
            </a:pPr>
            <a:r>
              <a:rPr lang="en-US" dirty="0" smtClean="0"/>
              <a:t>	</a:t>
            </a:r>
            <a:r>
              <a:rPr lang="el-GR" sz="3100" dirty="0" smtClean="0">
                <a:latin typeface="Arial" pitchFamily="34" charset="0"/>
                <a:cs typeface="Arial" pitchFamily="34" charset="0"/>
              </a:rPr>
              <a:t>Η </a:t>
            </a:r>
            <a:r>
              <a:rPr lang="el-GR" sz="3100" dirty="0">
                <a:latin typeface="Arial" pitchFamily="34" charset="0"/>
                <a:cs typeface="Arial" pitchFamily="34" charset="0"/>
              </a:rPr>
              <a:t>επιστημονική έρευνα έχει αποδείξει ότι πολλά από τα σοβαρότερα νοσήματα στα οποία αποδίδεται το μεγαλύτερο νοσολογικό φορτίο, συνδέονται άμεσα με παράγοντες που σχετίζονται με τη σύγχρονη διατροφή</a:t>
            </a:r>
            <a:r>
              <a:rPr lang="el-GR" dirty="0"/>
              <a:t>.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Grp="1" noChangeArrowheads="1"/>
          </p:cNvSpPr>
          <p:nvPr>
            <p:ph type="title"/>
          </p:nvPr>
        </p:nvSpPr>
        <p:spPr/>
        <p:txBody>
          <a:bodyPr/>
          <a:lstStyle/>
          <a:p>
            <a:pPr algn="ctr"/>
            <a:r>
              <a:rPr lang="el-GR" sz="4000" dirty="0">
                <a:solidFill>
                  <a:schemeClr val="accent4">
                    <a:lumMod val="75000"/>
                  </a:schemeClr>
                </a:solidFill>
              </a:rPr>
              <a:t>Κρητική Κουζίνα</a:t>
            </a:r>
            <a:r>
              <a:rPr lang="en-US" sz="4000" dirty="0">
                <a:solidFill>
                  <a:schemeClr val="accent4">
                    <a:lumMod val="75000"/>
                  </a:schemeClr>
                </a:solidFill>
              </a:rPr>
              <a:t> </a:t>
            </a:r>
            <a:r>
              <a:rPr lang="el-GR" sz="4000" dirty="0">
                <a:solidFill>
                  <a:schemeClr val="accent4">
                    <a:lumMod val="75000"/>
                  </a:schemeClr>
                </a:solidFill>
              </a:rPr>
              <a:t>Κρητική</a:t>
            </a:r>
            <a:r>
              <a:rPr lang="en-US" sz="4000" dirty="0">
                <a:solidFill>
                  <a:schemeClr val="accent4">
                    <a:lumMod val="75000"/>
                  </a:schemeClr>
                </a:solidFill>
              </a:rPr>
              <a:t> </a:t>
            </a:r>
            <a:r>
              <a:rPr lang="el-GR" sz="4000" dirty="0">
                <a:solidFill>
                  <a:schemeClr val="accent4">
                    <a:lumMod val="75000"/>
                  </a:schemeClr>
                </a:solidFill>
              </a:rPr>
              <a:t>Κουζίνα</a:t>
            </a:r>
          </a:p>
        </p:txBody>
      </p:sp>
      <p:sp>
        <p:nvSpPr>
          <p:cNvPr id="18437" name="Rectangle 5"/>
          <p:cNvSpPr>
            <a:spLocks noGrp="1" noChangeArrowheads="1"/>
          </p:cNvSpPr>
          <p:nvPr>
            <p:ph type="body" sz="half" idx="1"/>
          </p:nvPr>
        </p:nvSpPr>
        <p:spPr>
          <a:xfrm>
            <a:off x="457200" y="1600200"/>
            <a:ext cx="8229600" cy="4543444"/>
          </a:xfrm>
        </p:spPr>
        <p:txBody>
          <a:bodyPr>
            <a:normAutofit/>
          </a:bodyPr>
          <a:lstStyle/>
          <a:p>
            <a:pPr>
              <a:lnSpc>
                <a:spcPct val="80000"/>
              </a:lnSpc>
              <a:buNone/>
            </a:pPr>
            <a:r>
              <a:rPr lang="el-GR" sz="2000" dirty="0" smtClean="0">
                <a:solidFill>
                  <a:schemeClr val="accent4">
                    <a:lumMod val="75000"/>
                  </a:schemeClr>
                </a:solidFill>
              </a:rPr>
              <a:t>	</a:t>
            </a:r>
            <a:r>
              <a:rPr lang="el-GR" sz="2000" dirty="0" smtClean="0"/>
              <a:t>Η κρητική παραδοσιακή κουζίνα θεωρείται σήμερα μια από τις πιο υγιεινές του κόσμου. Ο πλούτος και η ποιότητα των προϊόντων του νησιού, στο πέρασμα των αιώνων, έχει δημιουργήσει μια κουζίνα με μοναδική γεύση, φρεσκάδα και γνησιότητα.  Η φύση της Κρήτης διαθέτει όλη αυτή την ποικιλία των αναγκαίων πρώτων υλών, καθώς και την ανθρώπινη εμπειρία για τη δημιουργία γεύσεων μοναδικών, που συνδυάζονται με τις εποχές και το φυσικό περιβάλλον του νησιού σε μια εξαιρετική ενότητα.</a:t>
            </a:r>
            <a:endParaRPr lang="el-GR" sz="2000" dirty="0"/>
          </a:p>
        </p:txBody>
      </p:sp>
      <p:sp>
        <p:nvSpPr>
          <p:cNvPr id="18438" name="Rectangle 6"/>
          <p:cNvSpPr>
            <a:spLocks noGrp="1" noChangeArrowheads="1"/>
          </p:cNvSpPr>
          <p:nvPr>
            <p:ph sz="half" idx="2"/>
          </p:nvPr>
        </p:nvSpPr>
        <p:spPr>
          <a:xfrm>
            <a:off x="500034" y="3571876"/>
            <a:ext cx="8229600" cy="2643206"/>
          </a:xfrm>
        </p:spPr>
        <p:txBody>
          <a:bodyPr>
            <a:noAutofit/>
          </a:bodyPr>
          <a:lstStyle/>
          <a:p>
            <a:pPr>
              <a:buNone/>
            </a:pPr>
            <a:r>
              <a:rPr lang="el-GR" sz="2000" dirty="0" smtClean="0">
                <a:solidFill>
                  <a:schemeClr val="accent4">
                    <a:lumMod val="75000"/>
                  </a:schemeClr>
                </a:solidFill>
              </a:rPr>
              <a:t>	</a:t>
            </a:r>
            <a:r>
              <a:rPr lang="el-GR" sz="2000" dirty="0" smtClean="0"/>
              <a:t>Τα τυροκομικά, το μέλι, τα αρωματικά φυτά, τα χορταρικά και τόσα άλλα προϊόντα των κρητικών βουνών αποτελούν τη βάση για το θαύμα της κρητικής κουζίνας. Η κρητική διατροφή αναγνωρίζεται σήμερα από την διεθνή επιστημονική κοινότητα σαν το πλέον αντιπροσωπευτικό και ποιοτικό παράδειγμα της ονομαζόμενης μεσογειακής διατροφής, η οποία έχοντας σαν βάση τα λαχανικά, τα όσπρια, τα φρούτα και τα δημητριακά σε συνδυασμό με τη χρήση του ελαιόλαδου συντελεί στη μακροζωία και την ευζωία.</a:t>
            </a:r>
            <a:endParaRPr lang="el-GR" sz="2000"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0482" name="Rectangle 2"/>
          <p:cNvSpPr>
            <a:spLocks noGrp="1" noChangeArrowheads="1"/>
          </p:cNvSpPr>
          <p:nvPr>
            <p:ph type="title"/>
          </p:nvPr>
        </p:nvSpPr>
        <p:spPr>
          <a:xfrm>
            <a:off x="428596" y="-214338"/>
            <a:ext cx="8229600" cy="1143000"/>
          </a:xfrm>
        </p:spPr>
        <p:txBody>
          <a:bodyPr/>
          <a:lstStyle/>
          <a:p>
            <a:pPr algn="ctr"/>
            <a:r>
              <a:rPr lang="el-GR" b="1" dirty="0">
                <a:solidFill>
                  <a:schemeClr val="bg1"/>
                </a:solidFill>
              </a:rPr>
              <a:t>Ε</a:t>
            </a:r>
            <a:r>
              <a:rPr lang="el-GR" dirty="0">
                <a:solidFill>
                  <a:schemeClr val="bg1"/>
                </a:solidFill>
              </a:rPr>
              <a:t>λαιόλαδο</a:t>
            </a:r>
          </a:p>
        </p:txBody>
      </p:sp>
      <p:sp>
        <p:nvSpPr>
          <p:cNvPr id="20483" name="Rectangle 3"/>
          <p:cNvSpPr>
            <a:spLocks noGrp="1" noChangeArrowheads="1"/>
          </p:cNvSpPr>
          <p:nvPr>
            <p:ph type="body" idx="1"/>
          </p:nvPr>
        </p:nvSpPr>
        <p:spPr/>
        <p:txBody>
          <a:bodyPr/>
          <a:lstStyle/>
          <a:p>
            <a:pPr>
              <a:lnSpc>
                <a:spcPct val="90000"/>
              </a:lnSpc>
            </a:pPr>
            <a:r>
              <a:rPr lang="el-GR" sz="2400" dirty="0">
                <a:solidFill>
                  <a:schemeClr val="bg1"/>
                </a:solidFill>
              </a:rPr>
              <a:t>Σήμερα το ελαιόλαδο θεωρείται ως το πιο μεγάλο μυστικό της κρητικής διατροφής και μακροζωίας</a:t>
            </a:r>
            <a:r>
              <a:rPr lang="el-GR" sz="2400" dirty="0" smtClean="0">
                <a:solidFill>
                  <a:schemeClr val="bg1"/>
                </a:solidFill>
              </a:rPr>
              <a:t>. Η </a:t>
            </a:r>
            <a:r>
              <a:rPr lang="el-GR" sz="2400" dirty="0">
                <a:solidFill>
                  <a:schemeClr val="bg1"/>
                </a:solidFill>
              </a:rPr>
              <a:t>ποιότητα του κρητικού ελαιολάδου είναι γνωστή σ' όλο τον κόσμο γιατί δεν είναι βιομηχανικό αλλά φυσικό προϊόν που βγαίνει από μια απλή σύνθλιψη της ελιάς, χωρίς εκχυλίσματα και βελτιωτικά πρόσθετα. Είναι το πιο καλό, το πιο ελαφρύ, το πιο γευστικό ελαιόλαδο του κόσμου, ένα προϊόν που καλλιεργείται με φροντίδα και μεράκι και συσκευάζεται αγνό και φυσικό από επιχειρήσεις που δείχνουν το σεβασμό τους τόσο στο προϊόν όσο και στον ίδιο τον καταναλωτή</a:t>
            </a:r>
            <a:r>
              <a:rPr lang="el-GR" sz="2400" dirty="0">
                <a:solidFill>
                  <a:schemeClr val="accent2"/>
                </a:solidFill>
              </a:rPr>
              <a:t>. </a:t>
            </a:r>
          </a:p>
        </p:txBody>
      </p:sp>
      <p:sp>
        <p:nvSpPr>
          <p:cNvPr id="20485" name="Rectangle 5"/>
          <p:cNvSpPr>
            <a:spLocks noChangeArrowheads="1"/>
          </p:cNvSpPr>
          <p:nvPr/>
        </p:nvSpPr>
        <p:spPr bwMode="auto">
          <a:xfrm>
            <a:off x="3605213" y="6281738"/>
            <a:ext cx="9144000" cy="0"/>
          </a:xfrm>
          <a:prstGeom prst="rect">
            <a:avLst/>
          </a:prstGeom>
          <a:noFill/>
          <a:ln w="9525">
            <a:noFill/>
            <a:miter lim="800000"/>
            <a:headEnd/>
            <a:tailEnd/>
          </a:ln>
          <a:effectLst/>
        </p:spPr>
        <p:txBody>
          <a:bodyPr wrap="none" anchor="ctr">
            <a:spAutoFit/>
          </a:bodyPr>
          <a:lstStyle/>
          <a:p>
            <a:endParaRPr lang="el-G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p:cNvPicPr>
            <a:picLocks noChangeAspect="1" noChangeArrowheads="1"/>
          </p:cNvPicPr>
          <p:nvPr/>
        </p:nvPicPr>
        <p:blipFill>
          <a:blip r:embed="rId2" cstate="print"/>
          <a:srcRect/>
          <a:stretch>
            <a:fillRect/>
          </a:stretch>
        </p:blipFill>
        <p:spPr bwMode="auto">
          <a:xfrm>
            <a:off x="0" y="0"/>
            <a:ext cx="9144000" cy="7100888"/>
          </a:xfrm>
          <a:prstGeom prst="rect">
            <a:avLst/>
          </a:prstGeom>
          <a:noFill/>
        </p:spPr>
      </p:pic>
      <p:sp>
        <p:nvSpPr>
          <p:cNvPr id="21506" name="Rectangle 2"/>
          <p:cNvSpPr>
            <a:spLocks noGrp="1" noChangeArrowheads="1"/>
          </p:cNvSpPr>
          <p:nvPr>
            <p:ph type="title"/>
          </p:nvPr>
        </p:nvSpPr>
        <p:spPr>
          <a:xfrm>
            <a:off x="500034" y="-285776"/>
            <a:ext cx="8229600" cy="1143000"/>
          </a:xfrm>
        </p:spPr>
        <p:txBody>
          <a:bodyPr/>
          <a:lstStyle/>
          <a:p>
            <a:pPr algn="ctr"/>
            <a:r>
              <a:rPr lang="el-GR" dirty="0">
                <a:solidFill>
                  <a:schemeClr val="bg1"/>
                </a:solidFill>
              </a:rPr>
              <a:t>Αρωματικά φυτά</a:t>
            </a:r>
          </a:p>
        </p:txBody>
      </p:sp>
      <p:sp>
        <p:nvSpPr>
          <p:cNvPr id="21507" name="Rectangle 3"/>
          <p:cNvSpPr>
            <a:spLocks noGrp="1" noChangeArrowheads="1"/>
          </p:cNvSpPr>
          <p:nvPr>
            <p:ph type="body" idx="1"/>
          </p:nvPr>
        </p:nvSpPr>
        <p:spPr>
          <a:xfrm>
            <a:off x="357158" y="1643050"/>
            <a:ext cx="8229600" cy="4389120"/>
          </a:xfrm>
        </p:spPr>
        <p:txBody>
          <a:bodyPr/>
          <a:lstStyle/>
          <a:p>
            <a:pPr>
              <a:lnSpc>
                <a:spcPct val="80000"/>
              </a:lnSpc>
              <a:buNone/>
            </a:pPr>
            <a:r>
              <a:rPr lang="el-GR" sz="2400" dirty="0" smtClean="0">
                <a:solidFill>
                  <a:schemeClr val="bg1"/>
                </a:solidFill>
              </a:rPr>
              <a:t>    Τα </a:t>
            </a:r>
            <a:r>
              <a:rPr lang="el-GR" sz="2400" dirty="0">
                <a:solidFill>
                  <a:schemeClr val="bg1"/>
                </a:solidFill>
              </a:rPr>
              <a:t>αρωματικά φυτά αποτελούν μια ακόμη σπουδαία το θυμάρι, η μέντα , το δεντρολίβανο, η δάφνη, το χαμομήλι, η φασκομηλιά  και </a:t>
            </a:r>
            <a:r>
              <a:rPr lang="el-GR" sz="2400" dirty="0" err="1">
                <a:solidFill>
                  <a:schemeClr val="bg1"/>
                </a:solidFill>
              </a:rPr>
              <a:t>άλλα.Όλα</a:t>
            </a:r>
            <a:r>
              <a:rPr lang="el-GR" sz="2400" dirty="0">
                <a:solidFill>
                  <a:schemeClr val="bg1"/>
                </a:solidFill>
              </a:rPr>
              <a:t> έχουν χρησιμοποιηθεί από την αρχαιότητα μέχρι σήμερα ως φαρμακευτικά φυτά και είναι πολλά τα κείμενα των αρχαίων συγγραφέων που αποδίδουν στα βότανα εξαιρετικές θεραπευτικές </a:t>
            </a:r>
            <a:r>
              <a:rPr lang="el-GR" sz="2400" dirty="0" smtClean="0">
                <a:solidFill>
                  <a:schemeClr val="bg1"/>
                </a:solidFill>
              </a:rPr>
              <a:t>ιδιότητες. Τα εκπληκτικά </a:t>
            </a:r>
            <a:r>
              <a:rPr lang="el-GR" sz="2400" dirty="0">
                <a:solidFill>
                  <a:schemeClr val="bg1"/>
                </a:solidFill>
              </a:rPr>
              <a:t>αυτά βότανα της Κρήτης (ανάμεσά τους και ο </a:t>
            </a:r>
            <a:r>
              <a:rPr lang="el-GR" sz="2400" dirty="0" err="1">
                <a:solidFill>
                  <a:schemeClr val="bg1"/>
                </a:solidFill>
              </a:rPr>
              <a:t>δίκταμος</a:t>
            </a:r>
            <a:r>
              <a:rPr lang="el-GR" sz="2400" dirty="0">
                <a:solidFill>
                  <a:schemeClr val="bg1"/>
                </a:solidFill>
              </a:rPr>
              <a:t>) φυτρώνουν στα απόκρημνα βουνά του νησιού και συλλέγονται από έμπειρους συλλέκτες για να αποξηρανθούν κάτω από φυσικές </a:t>
            </a:r>
            <a:r>
              <a:rPr lang="el-GR" sz="2400" dirty="0" err="1">
                <a:solidFill>
                  <a:schemeClr val="bg1"/>
                </a:solidFill>
              </a:rPr>
              <a:t>συνθήκες.Οι</a:t>
            </a:r>
            <a:r>
              <a:rPr lang="el-GR" sz="2400" dirty="0">
                <a:solidFill>
                  <a:schemeClr val="bg1"/>
                </a:solidFill>
              </a:rPr>
              <a:t> </a:t>
            </a:r>
            <a:r>
              <a:rPr lang="el-GR" sz="2400" dirty="0" err="1">
                <a:solidFill>
                  <a:schemeClr val="bg1"/>
                </a:solidFill>
              </a:rPr>
              <a:t>Κρήτες</a:t>
            </a:r>
            <a:r>
              <a:rPr lang="el-GR" sz="2400" dirty="0">
                <a:solidFill>
                  <a:schemeClr val="bg1"/>
                </a:solidFill>
              </a:rPr>
              <a:t> συλλέκτες αρωματικών φυτών προσφέρουν σήμερα στην αγορά πλήθος βοτάνων, όπως είναι η ρίγανη, ο βασιλικός, το τίλιο, η </a:t>
            </a:r>
            <a:r>
              <a:rPr lang="el-GR" sz="2400" dirty="0" err="1" smtClean="0">
                <a:solidFill>
                  <a:schemeClr val="bg1"/>
                </a:solidFill>
              </a:rPr>
              <a:t>ματζουράνα</a:t>
            </a:r>
            <a:r>
              <a:rPr lang="el-GR" sz="2400" dirty="0" smtClean="0">
                <a:solidFill>
                  <a:schemeClr val="bg1"/>
                </a:solidFill>
              </a:rPr>
              <a:t>.</a:t>
            </a:r>
            <a:endParaRPr lang="el-GR" sz="2400" dirty="0">
              <a:solidFill>
                <a:schemeClr val="bg1"/>
              </a:solidFill>
            </a:endParaRPr>
          </a:p>
        </p:txBody>
      </p:sp>
      <p:sp>
        <p:nvSpPr>
          <p:cNvPr id="21509" name="Rectangle 5"/>
          <p:cNvSpPr>
            <a:spLocks noChangeArrowheads="1"/>
          </p:cNvSpPr>
          <p:nvPr/>
        </p:nvSpPr>
        <p:spPr bwMode="auto">
          <a:xfrm>
            <a:off x="3697288" y="3008313"/>
            <a:ext cx="9144000" cy="0"/>
          </a:xfrm>
          <a:prstGeom prst="rect">
            <a:avLst/>
          </a:prstGeom>
          <a:noFill/>
          <a:ln w="9525">
            <a:noFill/>
            <a:miter lim="800000"/>
            <a:headEnd/>
            <a:tailEnd/>
          </a:ln>
          <a:effectLst/>
        </p:spPr>
        <p:txBody>
          <a:bodyPr wrap="none" anchor="ctr">
            <a:spAutoFit/>
          </a:bodyPr>
          <a:lstStyle/>
          <a:p>
            <a:endParaRPr lang="el-G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p:cNvPicPr>
            <a:picLocks noChangeAspect="1" noChangeArrowheads="1"/>
          </p:cNvPicPr>
          <p:nvPr/>
        </p:nvPicPr>
        <p:blipFill>
          <a:blip r:embed="rId2" cstate="print"/>
          <a:srcRect/>
          <a:stretch>
            <a:fillRect/>
          </a:stretch>
        </p:blipFill>
        <p:spPr bwMode="auto">
          <a:xfrm>
            <a:off x="-252413" y="0"/>
            <a:ext cx="9144001" cy="6858000"/>
          </a:xfrm>
          <a:prstGeom prst="rect">
            <a:avLst/>
          </a:prstGeom>
          <a:noFill/>
        </p:spPr>
      </p:pic>
      <p:sp>
        <p:nvSpPr>
          <p:cNvPr id="22530" name="Rectangle 2"/>
          <p:cNvSpPr>
            <a:spLocks noGrp="1" noChangeArrowheads="1"/>
          </p:cNvSpPr>
          <p:nvPr>
            <p:ph type="title"/>
          </p:nvPr>
        </p:nvSpPr>
        <p:spPr>
          <a:xfrm>
            <a:off x="0" y="0"/>
            <a:ext cx="8229600" cy="1143000"/>
          </a:xfrm>
        </p:spPr>
        <p:txBody>
          <a:bodyPr/>
          <a:lstStyle/>
          <a:p>
            <a:pPr algn="ctr"/>
            <a:r>
              <a:rPr lang="el-GR" dirty="0">
                <a:solidFill>
                  <a:schemeClr val="bg1"/>
                </a:solidFill>
              </a:rPr>
              <a:t>Κρασί</a:t>
            </a:r>
          </a:p>
        </p:txBody>
      </p:sp>
      <p:sp>
        <p:nvSpPr>
          <p:cNvPr id="22531" name="Rectangle 3"/>
          <p:cNvSpPr>
            <a:spLocks noGrp="1" noChangeArrowheads="1"/>
          </p:cNvSpPr>
          <p:nvPr>
            <p:ph type="body" idx="1"/>
          </p:nvPr>
        </p:nvSpPr>
        <p:spPr>
          <a:xfrm>
            <a:off x="0" y="1142984"/>
            <a:ext cx="8229600" cy="4389120"/>
          </a:xfrm>
        </p:spPr>
        <p:txBody>
          <a:bodyPr>
            <a:noAutofit/>
          </a:bodyPr>
          <a:lstStyle/>
          <a:p>
            <a:pPr>
              <a:lnSpc>
                <a:spcPct val="80000"/>
              </a:lnSpc>
            </a:pPr>
            <a:r>
              <a:rPr lang="el-GR" sz="2400" dirty="0"/>
              <a:t>Για τους Κρητικούς υπάρχει ο παραδοσιακός τρόπος ζωής, που θεωρεί τον οίνο συνοδευτικό ενός γεύματος ή </a:t>
            </a:r>
            <a:r>
              <a:rPr lang="el-GR" sz="2400" dirty="0" err="1"/>
              <a:t>δείπνου.Είναι</a:t>
            </a:r>
            <a:r>
              <a:rPr lang="el-GR" sz="2400" dirty="0"/>
              <a:t> στοιχείο συντροφικότητας και κοινωνικής σχέσης. Οι Κρητικοί πίνουν στην παρέα, γελούν και </a:t>
            </a:r>
            <a:r>
              <a:rPr lang="el-GR" sz="2400" dirty="0" err="1"/>
              <a:t>κουβεντιάζουν.Σύμφωνα</a:t>
            </a:r>
            <a:r>
              <a:rPr lang="el-GR" sz="2400" dirty="0"/>
              <a:t> με τη μυθολογία μας, το κρασί είναι δώρο ενός μεγάλου θεού, του Διόνυσου. Είναι ο θεός της χαράς, της ζωής και της παρέας. Η μυθολογία μας λέει πως αγαπημένη του συντρόφισσα ήταν η κόρη του Μίνωα, του μυθικού βασιλιά της Κρήτης, η Αριάδνη. Αυτά είναι, ίσως, οι ρίζες μιας ιστορίας που κανείς δεν ξέρει από πότε αρχίζει.  </a:t>
            </a:r>
          </a:p>
          <a:p>
            <a:pPr>
              <a:lnSpc>
                <a:spcPct val="80000"/>
              </a:lnSpc>
            </a:pPr>
            <a:r>
              <a:rPr lang="el-GR" sz="2400" dirty="0"/>
              <a:t>Κυριότερες περιοχές παραγωγής οίνου: </a:t>
            </a:r>
          </a:p>
          <a:p>
            <a:pPr>
              <a:lnSpc>
                <a:spcPct val="80000"/>
              </a:lnSpc>
              <a:buNone/>
            </a:pPr>
            <a:r>
              <a:rPr lang="el-GR" sz="2400" dirty="0" smtClean="0"/>
              <a:t>	Ηράκλειο</a:t>
            </a:r>
            <a:r>
              <a:rPr lang="el-GR" sz="2400" dirty="0"/>
              <a:t>: Αρχάνες, Πεζά, </a:t>
            </a:r>
            <a:r>
              <a:rPr lang="el-GR" sz="2400" dirty="0" err="1"/>
              <a:t>Δαφνές</a:t>
            </a:r>
            <a:r>
              <a:rPr lang="el-GR" sz="2400" dirty="0"/>
              <a:t>, </a:t>
            </a:r>
            <a:r>
              <a:rPr lang="el-GR" sz="2400" dirty="0" err="1"/>
              <a:t>Μονοφάτσι</a:t>
            </a:r>
            <a:endParaRPr lang="el-GR" sz="2400" dirty="0"/>
          </a:p>
          <a:p>
            <a:pPr>
              <a:lnSpc>
                <a:spcPct val="80000"/>
              </a:lnSpc>
              <a:buNone/>
            </a:pPr>
            <a:r>
              <a:rPr lang="el-GR" sz="2400" dirty="0" smtClean="0"/>
              <a:t>	Λασίθι</a:t>
            </a:r>
            <a:r>
              <a:rPr lang="el-GR" sz="2400" dirty="0"/>
              <a:t>:  Σητεία</a:t>
            </a:r>
          </a:p>
          <a:p>
            <a:pPr>
              <a:lnSpc>
                <a:spcPct val="80000"/>
              </a:lnSpc>
              <a:buNone/>
            </a:pPr>
            <a:r>
              <a:rPr lang="el-GR" sz="2400" dirty="0" smtClean="0"/>
              <a:t>	Χανιά</a:t>
            </a:r>
            <a:r>
              <a:rPr lang="el-GR" sz="2400" dirty="0"/>
              <a:t>: Κυδωνία, </a:t>
            </a:r>
            <a:r>
              <a:rPr lang="el-GR" sz="2400" dirty="0" err="1"/>
              <a:t>Κίσαμος</a:t>
            </a:r>
            <a:endParaRPr lang="el-GR" sz="2400" dirty="0"/>
          </a:p>
        </p:txBody>
      </p:sp>
      <p:sp>
        <p:nvSpPr>
          <p:cNvPr id="22533" name="Rectangle 5"/>
          <p:cNvSpPr>
            <a:spLocks noChangeArrowheads="1"/>
          </p:cNvSpPr>
          <p:nvPr/>
        </p:nvSpPr>
        <p:spPr bwMode="auto">
          <a:xfrm>
            <a:off x="3630613" y="2173288"/>
            <a:ext cx="9144000" cy="0"/>
          </a:xfrm>
          <a:prstGeom prst="rect">
            <a:avLst/>
          </a:prstGeom>
          <a:noFill/>
          <a:ln w="9525">
            <a:noFill/>
            <a:miter lim="800000"/>
            <a:headEnd/>
            <a:tailEnd/>
          </a:ln>
          <a:effectLst/>
        </p:spPr>
        <p:txBody>
          <a:bodyPr wrap="none" anchor="ctr">
            <a:spAutoFit/>
          </a:bodyPr>
          <a:lstStyle/>
          <a:p>
            <a:endParaRPr lang="el-G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3554" name="Rectangle 2"/>
          <p:cNvSpPr>
            <a:spLocks noGrp="1" noChangeArrowheads="1"/>
          </p:cNvSpPr>
          <p:nvPr>
            <p:ph type="title"/>
          </p:nvPr>
        </p:nvSpPr>
        <p:spPr>
          <a:xfrm>
            <a:off x="428596" y="0"/>
            <a:ext cx="8229600" cy="1143000"/>
          </a:xfrm>
        </p:spPr>
        <p:txBody>
          <a:bodyPr/>
          <a:lstStyle/>
          <a:p>
            <a:pPr algn="ctr"/>
            <a:r>
              <a:rPr lang="el-GR" dirty="0">
                <a:solidFill>
                  <a:schemeClr val="bg1"/>
                </a:solidFill>
              </a:rPr>
              <a:t>Κρητικό τυρί</a:t>
            </a:r>
          </a:p>
        </p:txBody>
      </p:sp>
      <p:sp>
        <p:nvSpPr>
          <p:cNvPr id="23555" name="Rectangle 3"/>
          <p:cNvSpPr>
            <a:spLocks noGrp="1" noChangeArrowheads="1"/>
          </p:cNvSpPr>
          <p:nvPr>
            <p:ph type="body" idx="1"/>
          </p:nvPr>
        </p:nvSpPr>
        <p:spPr>
          <a:xfrm>
            <a:off x="357158" y="1142984"/>
            <a:ext cx="8229600" cy="4389120"/>
          </a:xfrm>
        </p:spPr>
        <p:txBody>
          <a:bodyPr>
            <a:noAutofit/>
          </a:bodyPr>
          <a:lstStyle/>
          <a:p>
            <a:pPr>
              <a:lnSpc>
                <a:spcPct val="80000"/>
              </a:lnSpc>
            </a:pPr>
            <a:r>
              <a:rPr lang="el-GR" sz="2200" dirty="0">
                <a:solidFill>
                  <a:schemeClr val="bg1"/>
                </a:solidFill>
              </a:rPr>
              <a:t>Η κατανάλωση τυριού στην Κρήτη είναι η υψηλότερη παγκοσμίως! Ίσως αυτό συμβαίνει επειδή οι Κρητικοί την τροφή δεν την αντιμετωπίζουν ως φάρμακο, αλλά γνωρίζουν να απολαμβάνουν τη γεύση της.</a:t>
            </a:r>
          </a:p>
          <a:p>
            <a:pPr>
              <a:lnSpc>
                <a:spcPct val="80000"/>
              </a:lnSpc>
            </a:pPr>
            <a:r>
              <a:rPr lang="el-GR" sz="2200" dirty="0">
                <a:solidFill>
                  <a:schemeClr val="bg1"/>
                </a:solidFill>
              </a:rPr>
              <a:t>Και η γεύση του κρητικού τυριού, της γραβιέρας, της κεφαλογραβιέρας, του κεφαλοτυριού, της γλυκιάς και ξινής μυζήθρας και των άλλων τυροκομικών προϊόντων είναι αξεπέραστη!</a:t>
            </a:r>
          </a:p>
          <a:p>
            <a:pPr>
              <a:lnSpc>
                <a:spcPct val="80000"/>
              </a:lnSpc>
            </a:pPr>
            <a:r>
              <a:rPr lang="el-GR" sz="2200" dirty="0">
                <a:solidFill>
                  <a:schemeClr val="bg1"/>
                </a:solidFill>
              </a:rPr>
              <a:t>Η παραδοσιακή αυτή μορφή κτηνοτροφίας στηρίζεται στην εμπειρία πολλών αιώνων. Η μόνη ουσιώδης διαφορά της από το παρελθόν έγκειται στο ότι η επεξεργασία του γάλακτος δεν γίνεται πλέον δίπλα στις στάνες αλλά σε σύγχρονες τυροκομικές εγκαταστάσεις, σε εργοστάσια που διατηρούν τις παραδοσιακές μορφές της τυροκομικής, τηρώντας παράλληλα όλους τους κανόνες υγιεινής και ασφάλειας των τροφίμων με τρόπο σχολαστικό. Η κρητική γραβιέρα προσφέρει μια γεύση θαυμάσια,  όπως συμβαίνει και με τις άλλες ποικιλίες των τυριών του νησιού (κεφαλοτύρι, κεφαλογραβιέρα, </a:t>
            </a:r>
            <a:r>
              <a:rPr lang="el-GR" sz="2200" dirty="0" err="1">
                <a:solidFill>
                  <a:schemeClr val="bg1"/>
                </a:solidFill>
              </a:rPr>
              <a:t>ανθότυρος</a:t>
            </a:r>
            <a:r>
              <a:rPr lang="el-GR" sz="2200" dirty="0">
                <a:solidFill>
                  <a:schemeClr val="bg1"/>
                </a:solidFill>
              </a:rPr>
              <a:t> κ.ά.).</a:t>
            </a:r>
          </a:p>
        </p:txBody>
      </p:sp>
      <p:sp>
        <p:nvSpPr>
          <p:cNvPr id="23557" name="Rectangle 5"/>
          <p:cNvSpPr>
            <a:spLocks noChangeArrowheads="1"/>
          </p:cNvSpPr>
          <p:nvPr/>
        </p:nvSpPr>
        <p:spPr bwMode="auto">
          <a:xfrm>
            <a:off x="3273425" y="3870325"/>
            <a:ext cx="9144000" cy="0"/>
          </a:xfrm>
          <a:prstGeom prst="rect">
            <a:avLst/>
          </a:prstGeom>
          <a:noFill/>
          <a:ln w="9525">
            <a:noFill/>
            <a:miter lim="800000"/>
            <a:headEnd/>
            <a:tailEnd/>
          </a:ln>
          <a:effectLst/>
        </p:spPr>
        <p:txBody>
          <a:bodyPr wrap="none" anchor="ctr">
            <a:spAutoFit/>
          </a:bodyPr>
          <a:lstStyle/>
          <a:p>
            <a:endParaRPr lang="el-G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714348" y="2000240"/>
            <a:ext cx="7772400" cy="2827347"/>
          </a:xfrm>
        </p:spPr>
        <p:txBody>
          <a:bodyPr>
            <a:normAutofit/>
          </a:bodyPr>
          <a:lstStyle/>
          <a:p>
            <a:pPr algn="ctr"/>
            <a:r>
              <a:rPr lang="el-GR" sz="6000" b="1" i="1" u="sng" dirty="0">
                <a:solidFill>
                  <a:schemeClr val="accent2">
                    <a:lumMod val="50000"/>
                  </a:schemeClr>
                </a:solidFill>
                <a:latin typeface="Arial" pitchFamily="34" charset="0"/>
                <a:cs typeface="Arial" pitchFamily="34" charset="0"/>
              </a:rPr>
              <a:t>ΤΑΣΕΙΣ ΔΙΑΤΡΟΦΗΣ ΣΤΟ ΧΡΟΝΟ</a:t>
            </a:r>
            <a:r>
              <a:rPr lang="el-GR" dirty="0">
                <a:solidFill>
                  <a:schemeClr val="accent2">
                    <a:lumMod val="50000"/>
                  </a:schemeClr>
                </a:solidFill>
              </a:rPr>
              <a:t/>
            </a:r>
            <a:br>
              <a:rPr lang="el-GR" dirty="0">
                <a:solidFill>
                  <a:schemeClr val="accent2">
                    <a:lumMod val="50000"/>
                  </a:schemeClr>
                </a:solidFill>
              </a:rPr>
            </a:br>
            <a:endParaRPr lang="el-GR"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357166"/>
            <a:ext cx="8229600" cy="1143000"/>
          </a:xfrm>
        </p:spPr>
        <p:txBody>
          <a:bodyPr/>
          <a:lstStyle/>
          <a:p>
            <a:pPr algn="ctr"/>
            <a:r>
              <a:rPr lang="el-GR" b="1" i="1" u="sng" dirty="0">
                <a:solidFill>
                  <a:schemeClr val="accent4">
                    <a:lumMod val="75000"/>
                  </a:schemeClr>
                </a:solidFill>
              </a:rPr>
              <a:t>ΠΑΡΕΛΘΟΝ</a:t>
            </a:r>
            <a:endParaRPr lang="el-GR" dirty="0">
              <a:solidFill>
                <a:schemeClr val="accent4">
                  <a:lumMod val="75000"/>
                </a:schemeClr>
              </a:solidFill>
            </a:endParaRPr>
          </a:p>
        </p:txBody>
      </p:sp>
      <p:sp>
        <p:nvSpPr>
          <p:cNvPr id="3" name="2 - Θέση περιεχομένου"/>
          <p:cNvSpPr>
            <a:spLocks noGrp="1"/>
          </p:cNvSpPr>
          <p:nvPr>
            <p:ph idx="1"/>
          </p:nvPr>
        </p:nvSpPr>
        <p:spPr/>
        <p:txBody>
          <a:bodyPr/>
          <a:lstStyle/>
          <a:p>
            <a:r>
              <a:rPr lang="el-GR" dirty="0"/>
              <a:t>Τις </a:t>
            </a:r>
            <a:r>
              <a:rPr lang="el-GR" b="1" dirty="0"/>
              <a:t>διατροφικές συνήθειες των αρχαίων Ελλήνων</a:t>
            </a:r>
            <a:r>
              <a:rPr lang="el-GR" dirty="0"/>
              <a:t> χαρακτήριζε η λιτότητα, κάτι που αντικατόπτριζε τις δύσκολες συνθήκες υπό τις οποίες διεξάγετε η ελληνική γεωργική δραστηριότητα. Θεμέλιο τους ήταν η λεγόμενη </a:t>
            </a:r>
            <a:r>
              <a:rPr lang="el-GR" i="1" dirty="0"/>
              <a:t>«μεσογειακή τριάδα»</a:t>
            </a:r>
            <a:r>
              <a:rPr lang="el-GR" dirty="0"/>
              <a:t>: σιτάρι, λαδί και κρασί.</a:t>
            </a:r>
          </a:p>
          <a:p>
            <a:endParaRPr lang="el-GR"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14346" y="357166"/>
            <a:ext cx="8229600" cy="1143000"/>
          </a:xfrm>
        </p:spPr>
        <p:txBody>
          <a:bodyPr>
            <a:normAutofit fontScale="90000"/>
          </a:bodyPr>
          <a:lstStyle/>
          <a:p>
            <a:r>
              <a:rPr lang="el-GR" dirty="0"/>
              <a:t/>
            </a:r>
            <a:br>
              <a:rPr lang="el-GR" dirty="0"/>
            </a:br>
            <a:r>
              <a:rPr lang="el-GR" dirty="0"/>
              <a:t/>
            </a:r>
            <a:br>
              <a:rPr lang="el-GR" dirty="0"/>
            </a:br>
            <a:endParaRPr lang="el-GR" dirty="0"/>
          </a:p>
        </p:txBody>
      </p:sp>
      <p:pic>
        <p:nvPicPr>
          <p:cNvPr id="4" name="3 - Θέση περιεχομένου" descr="http://upload.wikimedia.org/wikipedia/commons/thumb/b/bf/Persephone_Hades_BM_Vase_E82.jpg/313px-Persephone_Hades_BM_Vase_E82.jpg">
            <a:hlinkClick r:id="rId2"/>
          </p:cNvPr>
          <p:cNvPicPr>
            <a:picLocks noGrp="1"/>
          </p:cNvPicPr>
          <p:nvPr>
            <p:ph idx="1"/>
          </p:nvPr>
        </p:nvPicPr>
        <p:blipFill>
          <a:blip r:embed="rId3" cstate="print"/>
          <a:srcRect/>
          <a:stretch>
            <a:fillRect/>
          </a:stretch>
        </p:blipFill>
        <p:spPr bwMode="auto">
          <a:xfrm>
            <a:off x="1500166" y="500042"/>
            <a:ext cx="5786478" cy="4572032"/>
          </a:xfrm>
          <a:prstGeom prst="rect">
            <a:avLst/>
          </a:prstGeom>
          <a:noFill/>
          <a:ln w="9525">
            <a:noFill/>
            <a:miter lim="800000"/>
            <a:headEnd/>
            <a:tailEnd/>
          </a:ln>
        </p:spPr>
      </p:pic>
      <p:sp>
        <p:nvSpPr>
          <p:cNvPr id="10241" name="Rectangle 1"/>
          <p:cNvSpPr>
            <a:spLocks noChangeArrowheads="1"/>
          </p:cNvSpPr>
          <p:nvPr/>
        </p:nvSpPr>
        <p:spPr bwMode="auto">
          <a:xfrm>
            <a:off x="500034" y="5214950"/>
            <a:ext cx="828680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Ο Πλούτων δειπνεί με τη συντροφιά της Περσεφόνης. Αττική ερυθρόμορφη κύλικα, Βρετανικό Μουσείο, Λονδίνο, 440-430 π.χ. περίπου.</a:t>
            </a:r>
            <a:endParaRPr kumimoji="0" lang="el-G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rot="10800000" flipH="1" flipV="1">
            <a:off x="1071538" y="285728"/>
            <a:ext cx="6715172" cy="1071570"/>
          </a:xfrm>
        </p:spPr>
        <p:txBody>
          <a:bodyPr>
            <a:normAutofit/>
          </a:bodyPr>
          <a:lstStyle/>
          <a:p>
            <a:pPr algn="ctr"/>
            <a:r>
              <a:rPr lang="el-GR" sz="3600" b="1" i="1" u="sng" dirty="0" smtClean="0">
                <a:solidFill>
                  <a:schemeClr val="accent4">
                    <a:lumMod val="75000"/>
                  </a:schemeClr>
                </a:solidFill>
              </a:rPr>
              <a:t>Διατροφικές συνήθειες</a:t>
            </a:r>
            <a:endParaRPr lang="el-GR" sz="3600" b="1" i="1" u="sng" dirty="0">
              <a:solidFill>
                <a:schemeClr val="accent4">
                  <a:lumMod val="75000"/>
                </a:schemeClr>
              </a:solidFill>
            </a:endParaRPr>
          </a:p>
        </p:txBody>
      </p:sp>
      <p:sp>
        <p:nvSpPr>
          <p:cNvPr id="3" name="2 - Θέση περιεχομένου"/>
          <p:cNvSpPr>
            <a:spLocks noGrp="1"/>
          </p:cNvSpPr>
          <p:nvPr>
            <p:ph idx="1"/>
          </p:nvPr>
        </p:nvSpPr>
        <p:spPr>
          <a:xfrm>
            <a:off x="457200" y="1500174"/>
            <a:ext cx="8229600" cy="4786346"/>
          </a:xfrm>
        </p:spPr>
        <p:txBody>
          <a:bodyPr>
            <a:normAutofit/>
          </a:bodyPr>
          <a:lstStyle/>
          <a:p>
            <a:r>
              <a:rPr lang="el-GR" sz="2800" dirty="0"/>
              <a:t>Στη βάση της διατροφής των αρχαίων Ελλήνων συναντούμε τα δημητριακά σιτάρι και, σε περιπτώσεις ανάγκης, μείγμα κριθαριού με </a:t>
            </a:r>
            <a:r>
              <a:rPr lang="el-GR" sz="2800" dirty="0" smtClean="0"/>
              <a:t>σιτάρι</a:t>
            </a:r>
            <a:r>
              <a:rPr lang="el-GR" sz="2800" dirty="0"/>
              <a:t>, από το οποίο παρασκευαζόταν ο άρτος. </a:t>
            </a:r>
            <a:endParaRPr lang="el-GR" sz="2800" dirty="0" smtClean="0"/>
          </a:p>
          <a:p>
            <a:r>
              <a:rPr lang="el-GR" sz="2800" dirty="0" smtClean="0"/>
              <a:t>Οι </a:t>
            </a:r>
            <a:r>
              <a:rPr lang="el-GR" sz="2800" dirty="0"/>
              <a:t>Έλληνες κατανάλωναν ιδιαιτέρως τα γαλακτοκομικά και κυρίως το τυρί. θάλασσα. </a:t>
            </a:r>
            <a:endParaRPr lang="el-GR" sz="2800" dirty="0" smtClean="0"/>
          </a:p>
          <a:p>
            <a:r>
              <a:rPr lang="el-GR" sz="2800" dirty="0" smtClean="0"/>
              <a:t>Το </a:t>
            </a:r>
            <a:r>
              <a:rPr lang="el-GR" sz="2800" dirty="0"/>
              <a:t>βούτυρο ήταν γνωστό, αλλά αντί αυτού γινόταν χρήση κυρίως του ελαιόλαδου. </a:t>
            </a:r>
            <a:endParaRPr lang="el-GR" sz="2800" dirty="0" smtClean="0"/>
          </a:p>
          <a:p>
            <a:r>
              <a:rPr lang="el-GR" sz="2800" dirty="0" smtClean="0"/>
              <a:t>Το </a:t>
            </a:r>
            <a:r>
              <a:rPr lang="el-GR" sz="2800" dirty="0"/>
              <a:t>φαγητό συνόδευε κρασί (κόκκινο, λευκό ή ροζέ) αναμεμειγμένο με νερό.</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857232"/>
            <a:ext cx="8229600" cy="1143000"/>
          </a:xfrm>
        </p:spPr>
        <p:txBody>
          <a:bodyPr>
            <a:normAutofit fontScale="90000"/>
          </a:bodyPr>
          <a:lstStyle/>
          <a:p>
            <a:pPr algn="ctr"/>
            <a:r>
              <a:rPr lang="el-GR" sz="4900" b="1" i="1" u="sng" dirty="0">
                <a:solidFill>
                  <a:schemeClr val="accent4">
                    <a:lumMod val="75000"/>
                  </a:schemeClr>
                </a:solidFill>
              </a:rPr>
              <a:t>Γεύματα</a:t>
            </a:r>
            <a:r>
              <a:rPr lang="el-GR" dirty="0"/>
              <a:t/>
            </a:r>
            <a:br>
              <a:rPr lang="el-GR" dirty="0"/>
            </a:br>
            <a:endParaRPr lang="el-GR" dirty="0"/>
          </a:p>
        </p:txBody>
      </p:sp>
      <p:sp>
        <p:nvSpPr>
          <p:cNvPr id="3" name="2 - Θέση περιεχομένου"/>
          <p:cNvSpPr>
            <a:spLocks noGrp="1"/>
          </p:cNvSpPr>
          <p:nvPr>
            <p:ph idx="1"/>
          </p:nvPr>
        </p:nvSpPr>
        <p:spPr>
          <a:xfrm>
            <a:off x="500034" y="1571612"/>
            <a:ext cx="8229600" cy="4389120"/>
          </a:xfrm>
        </p:spPr>
        <p:txBody>
          <a:bodyPr/>
          <a:lstStyle/>
          <a:p>
            <a:r>
              <a:rPr lang="el-GR" b="1" dirty="0" smtClean="0"/>
              <a:t>Ιδιωτικά. </a:t>
            </a:r>
            <a:r>
              <a:rPr lang="el-GR" dirty="0" smtClean="0"/>
              <a:t>Για </a:t>
            </a:r>
            <a:r>
              <a:rPr lang="el-GR" dirty="0"/>
              <a:t>τους αρχαίους Έλληνες τα γεύματα της ημέρας ήταν τρία στον αριθμό. </a:t>
            </a:r>
          </a:p>
          <a:p>
            <a:r>
              <a:rPr lang="el-GR" b="1" dirty="0" smtClean="0"/>
              <a:t>Συμπόσιον.</a:t>
            </a:r>
            <a:r>
              <a:rPr lang="el-GR" dirty="0"/>
              <a:t> Στην ελληνική αρχαιότητα εκτός από το καθημερινό δείπνο (βραδινό γεύμα) υπήρχε και το δειπνούμενο γεύμα με φίλους ή γνωστούς που ονομάζονταν "</a:t>
            </a:r>
            <a:r>
              <a:rPr lang="el-GR" i="1" dirty="0"/>
              <a:t>συμπόσιο</a:t>
            </a:r>
            <a:r>
              <a:rPr lang="el-GR" dirty="0"/>
              <a:t>" ή "</a:t>
            </a:r>
            <a:r>
              <a:rPr lang="el-GR" i="1" dirty="0"/>
              <a:t>εστίαση</a:t>
            </a:r>
            <a:r>
              <a:rPr lang="el-GR" dirty="0"/>
              <a:t>" που σήμερα λέγεται συνεστίαση.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57158" y="214290"/>
            <a:ext cx="8229600" cy="642942"/>
          </a:xfrm>
        </p:spPr>
        <p:txBody>
          <a:bodyPr>
            <a:normAutofit fontScale="90000"/>
          </a:bodyPr>
          <a:lstStyle/>
          <a:p>
            <a:pPr algn="ctr"/>
            <a:r>
              <a:rPr lang="el-GR" u="sng" dirty="0" smtClean="0"/>
              <a:t>Παχυσαρκία</a:t>
            </a:r>
            <a:endParaRPr lang="el-GR" dirty="0"/>
          </a:p>
        </p:txBody>
      </p:sp>
      <p:sp>
        <p:nvSpPr>
          <p:cNvPr id="3" name="2 - Θέση περιεχομένου"/>
          <p:cNvSpPr>
            <a:spLocks noGrp="1"/>
          </p:cNvSpPr>
          <p:nvPr>
            <p:ph idx="1"/>
          </p:nvPr>
        </p:nvSpPr>
        <p:spPr>
          <a:xfrm>
            <a:off x="214282" y="928670"/>
            <a:ext cx="8572560" cy="5688632"/>
          </a:xfrm>
        </p:spPr>
        <p:txBody>
          <a:bodyPr>
            <a:normAutofit fontScale="32500" lnSpcReduction="20000"/>
          </a:bodyPr>
          <a:lstStyle/>
          <a:p>
            <a:pPr>
              <a:buNone/>
            </a:pPr>
            <a:r>
              <a:rPr lang="en-US" dirty="0" smtClean="0"/>
              <a:t>	</a:t>
            </a:r>
            <a:r>
              <a:rPr lang="el-GR" sz="6800" dirty="0" smtClean="0"/>
              <a:t>Η </a:t>
            </a:r>
            <a:r>
              <a:rPr lang="el-GR" sz="6800" dirty="0"/>
              <a:t>παχυσαρκία είναι η συχνότερη διατροφική διαταραχή στις αναπτυγμένες κοινωνίες. Η κύρια αιτία της παχυσαρκίας είναι η λήψη τροφής σε ποσότητα μεγαλύτερη από όσο επιβάλλουν οι φυσιολογικές ανάγκες και η φυσική δραστηριότητα του ατόμου. </a:t>
            </a:r>
            <a:endParaRPr lang="en-US" sz="6800" dirty="0" smtClean="0"/>
          </a:p>
          <a:p>
            <a:pPr>
              <a:buNone/>
            </a:pPr>
            <a:r>
              <a:rPr lang="en-US" sz="6800" dirty="0" smtClean="0"/>
              <a:t>	</a:t>
            </a:r>
            <a:r>
              <a:rPr lang="el-GR" sz="6800" dirty="0" smtClean="0"/>
              <a:t>Η </a:t>
            </a:r>
            <a:r>
              <a:rPr lang="el-GR" sz="6800" dirty="0"/>
              <a:t>παχυσαρκία συνδέεται με την εμφάνιση σειράς σοβαρών παθολογικών καταστάσεων, όπως</a:t>
            </a:r>
            <a:r>
              <a:rPr lang="el-GR" sz="6800" dirty="0" smtClean="0"/>
              <a:t>:</a:t>
            </a:r>
            <a:endParaRPr lang="el-GR" sz="6800" dirty="0"/>
          </a:p>
          <a:p>
            <a:pPr lvl="0"/>
            <a:r>
              <a:rPr lang="el-GR" sz="6800" dirty="0"/>
              <a:t>Σακχαρώδης διαβήτης</a:t>
            </a:r>
          </a:p>
          <a:p>
            <a:pPr lvl="0"/>
            <a:r>
              <a:rPr lang="el-GR" sz="6800" dirty="0"/>
              <a:t>Υπέρταση</a:t>
            </a:r>
          </a:p>
          <a:p>
            <a:pPr lvl="0"/>
            <a:r>
              <a:rPr lang="el-GR" sz="6800" dirty="0"/>
              <a:t>Υπερχοληστερολαιμία</a:t>
            </a:r>
          </a:p>
          <a:p>
            <a:pPr lvl="0"/>
            <a:r>
              <a:rPr lang="el-GR" sz="6800" dirty="0"/>
              <a:t>Στεφανιαία νόσος</a:t>
            </a:r>
          </a:p>
          <a:p>
            <a:pPr lvl="0"/>
            <a:r>
              <a:rPr lang="el-GR" sz="6800" dirty="0"/>
              <a:t>Αγγειακές παθήσεις του εγκεφάλου</a:t>
            </a:r>
          </a:p>
          <a:p>
            <a:pPr lvl="0"/>
            <a:r>
              <a:rPr lang="el-GR" sz="6800" dirty="0"/>
              <a:t>Καρκίνος του παχέος εντέρου και του μαστού</a:t>
            </a:r>
          </a:p>
          <a:p>
            <a:pPr lvl="0"/>
            <a:r>
              <a:rPr lang="el-GR" sz="6800" dirty="0"/>
              <a:t>Παθήσεις της χοληδόχου κύστης και του ήπατος (λιπώδες ήπαρ)</a:t>
            </a:r>
          </a:p>
          <a:p>
            <a:pPr lvl="0"/>
            <a:r>
              <a:rPr lang="el-GR" sz="6800" dirty="0"/>
              <a:t>Αναπνευστικές διαταραχές</a:t>
            </a:r>
          </a:p>
          <a:p>
            <a:pPr lvl="0"/>
            <a:r>
              <a:rPr lang="el-GR" sz="6800" dirty="0"/>
              <a:t>Ουρική αρθρίτιδα και οστεοπόρωση</a:t>
            </a:r>
          </a:p>
          <a:p>
            <a:pPr lvl="0"/>
            <a:r>
              <a:rPr lang="el-GR" sz="6800" dirty="0"/>
              <a:t>Περιορισμός της δραστηριότητας</a:t>
            </a:r>
          </a:p>
          <a:p>
            <a:pPr lvl="0"/>
            <a:r>
              <a:rPr lang="el-GR" sz="6800" dirty="0"/>
              <a:t>Κοινωνικά και ψυχολογικά προβλήματα</a:t>
            </a:r>
          </a:p>
          <a:p>
            <a:pPr>
              <a:buNone/>
            </a:pPr>
            <a:endParaRPr lang="el-GR" sz="4200"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857232"/>
            <a:ext cx="8229600" cy="1143000"/>
          </a:xfrm>
        </p:spPr>
        <p:txBody>
          <a:bodyPr>
            <a:normAutofit fontScale="90000"/>
          </a:bodyPr>
          <a:lstStyle/>
          <a:p>
            <a:r>
              <a:rPr lang="el-GR" sz="2000" dirty="0">
                <a:latin typeface="Arial" pitchFamily="34" charset="0"/>
                <a:cs typeface="Arial" pitchFamily="34" charset="0"/>
              </a:rPr>
              <a:t>Σκηνή από συμπόσιο: οι συνδαιτυμόνες </a:t>
            </a:r>
            <a:r>
              <a:rPr lang="el-GR" sz="2000" dirty="0" smtClean="0">
                <a:latin typeface="Arial" pitchFamily="34" charset="0"/>
                <a:cs typeface="Arial" pitchFamily="34" charset="0"/>
              </a:rPr>
              <a:t>παίζουν κότταβο </a:t>
            </a:r>
            <a:r>
              <a:rPr lang="el-GR" sz="2000" dirty="0">
                <a:latin typeface="Arial" pitchFamily="34" charset="0"/>
                <a:cs typeface="Arial" pitchFamily="34" charset="0"/>
              </a:rPr>
              <a:t>ενώ μία κοπέλα παίζει </a:t>
            </a:r>
            <a:r>
              <a:rPr lang="el-GR" sz="2000" dirty="0" smtClean="0">
                <a:latin typeface="Arial" pitchFamily="34" charset="0"/>
                <a:cs typeface="Arial" pitchFamily="34" charset="0"/>
              </a:rPr>
              <a:t>αυλό. </a:t>
            </a:r>
            <a:r>
              <a:rPr lang="el-GR" sz="2000" dirty="0">
                <a:latin typeface="Arial" pitchFamily="34" charset="0"/>
                <a:cs typeface="Arial" pitchFamily="34" charset="0"/>
              </a:rPr>
              <a:t>Αττικός ερυθρόμορφος </a:t>
            </a:r>
            <a:r>
              <a:rPr lang="el-GR" sz="2000" dirty="0" smtClean="0">
                <a:latin typeface="Arial" pitchFamily="34" charset="0"/>
                <a:cs typeface="Arial" pitchFamily="34" charset="0"/>
              </a:rPr>
              <a:t>κρατήρας, </a:t>
            </a:r>
            <a:r>
              <a:rPr lang="el-GR" sz="2000" dirty="0">
                <a:latin typeface="Arial" pitchFamily="34" charset="0"/>
                <a:cs typeface="Arial" pitchFamily="34" charset="0"/>
              </a:rPr>
              <a:t>Εθνικό Αρχαιολογικό Μουσείο της Μαδρίτης, 420 π.χ. περίπου.</a:t>
            </a:r>
            <a:r>
              <a:rPr lang="el-GR" sz="1400" dirty="0"/>
              <a:t/>
            </a:r>
            <a:br>
              <a:rPr lang="el-GR" sz="1400" dirty="0"/>
            </a:br>
            <a:endParaRPr lang="el-GR" sz="1400" dirty="0"/>
          </a:p>
        </p:txBody>
      </p:sp>
      <p:pic>
        <p:nvPicPr>
          <p:cNvPr id="4" name="3 - Θέση περιεχομένου" descr="http://upload.wikimedia.org/wikipedia/commons/thumb/0/0e/Symposium_scene_Nicias_Painter_MAN.jpg/350px-Symposium_scene_Nicias_Painter_MAN.jpg">
            <a:hlinkClick r:id="rId2"/>
          </p:cNvPr>
          <p:cNvPicPr>
            <a:picLocks noGrp="1"/>
          </p:cNvPicPr>
          <p:nvPr>
            <p:ph idx="1"/>
          </p:nvPr>
        </p:nvPicPr>
        <p:blipFill>
          <a:blip r:embed="rId3" cstate="print"/>
          <a:stretch>
            <a:fillRect/>
          </a:stretch>
        </p:blipFill>
        <p:spPr bwMode="auto">
          <a:xfrm>
            <a:off x="857224" y="2214554"/>
            <a:ext cx="7072362" cy="38576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1357298"/>
            <a:ext cx="8229600" cy="4967302"/>
          </a:xfrm>
        </p:spPr>
        <p:txBody>
          <a:bodyPr/>
          <a:lstStyle/>
          <a:p>
            <a:r>
              <a:rPr lang="el-GR" b="1" dirty="0" smtClean="0"/>
              <a:t>Συσσίτια.</a:t>
            </a:r>
            <a:r>
              <a:rPr lang="el-GR" dirty="0"/>
              <a:t> Τα συσσίτια αποτελούσαν κοινά γεύματα στα οποία συμμετείχαν υποχρεωτικά άνδρες κάθε ηλικίας στα πλαίσια κοινωνικού ή θρησκευτικού εθιμοτυπικού. Οι χαρακτηριστικότερες περιπτώσεις εντοπίζονται στην Κρήτη και τη Σπάρτη, αν και ορισμένες πηγές κάνουν αναφορά σε ανάλογες πρακτικές και σε άλλα μέρη</a:t>
            </a:r>
          </a:p>
          <a:p>
            <a:endParaRPr lang="el-GR"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857232"/>
            <a:ext cx="8229600" cy="1143000"/>
          </a:xfrm>
        </p:spPr>
        <p:txBody>
          <a:bodyPr>
            <a:normAutofit fontScale="90000"/>
          </a:bodyPr>
          <a:lstStyle/>
          <a:p>
            <a:pPr algn="ctr"/>
            <a:r>
              <a:rPr lang="el-GR" sz="4900" b="1" i="1" u="sng" dirty="0">
                <a:solidFill>
                  <a:schemeClr val="accent4">
                    <a:lumMod val="75000"/>
                  </a:schemeClr>
                </a:solidFill>
              </a:rPr>
              <a:t>Τρόφιμα</a:t>
            </a:r>
            <a:r>
              <a:rPr lang="el-GR" dirty="0"/>
              <a:t/>
            </a:r>
            <a:br>
              <a:rPr lang="el-GR" dirty="0"/>
            </a:br>
            <a:endParaRPr lang="el-GR" dirty="0"/>
          </a:p>
        </p:txBody>
      </p:sp>
      <p:sp>
        <p:nvSpPr>
          <p:cNvPr id="3" name="2 - Θέση περιεχομένου"/>
          <p:cNvSpPr>
            <a:spLocks noGrp="1"/>
          </p:cNvSpPr>
          <p:nvPr>
            <p:ph idx="1"/>
          </p:nvPr>
        </p:nvSpPr>
        <p:spPr>
          <a:xfrm>
            <a:off x="428596" y="1500174"/>
            <a:ext cx="8229600" cy="4389120"/>
          </a:xfrm>
        </p:spPr>
        <p:txBody>
          <a:bodyPr/>
          <a:lstStyle/>
          <a:p>
            <a:r>
              <a:rPr lang="el-GR" b="1" dirty="0"/>
              <a:t>Δημητριακά και </a:t>
            </a:r>
            <a:r>
              <a:rPr lang="el-GR" b="1" dirty="0" smtClean="0"/>
              <a:t>ψωμί.</a:t>
            </a:r>
            <a:r>
              <a:rPr lang="el-GR" sz="2800" dirty="0"/>
              <a:t> Τα δημητριακά αποτελούσαν τη βάση της διατροφής των αρχαίων Ελλήνων, κατά τη μινωική, τη μυκηναϊκή</a:t>
            </a:r>
            <a:r>
              <a:rPr lang="el-GR" sz="2800" baseline="30000" dirty="0"/>
              <a:t> </a:t>
            </a:r>
            <a:r>
              <a:rPr lang="el-GR" sz="2800" dirty="0"/>
              <a:t> και την </a:t>
            </a:r>
            <a:r>
              <a:rPr lang="el-GR" sz="2800" dirty="0" smtClean="0"/>
              <a:t>κλασική </a:t>
            </a:r>
            <a:r>
              <a:rPr lang="el-GR" sz="2800" dirty="0"/>
              <a:t>περίοδο</a:t>
            </a:r>
            <a:r>
              <a:rPr lang="el-GR" sz="2800" dirty="0" smtClean="0"/>
              <a:t>.</a:t>
            </a:r>
            <a:r>
              <a:rPr lang="el-GR" sz="2800" dirty="0"/>
              <a:t> Κύρια προϊόντα ήταν το σκληρό σιτάρι (πύρος), η όλυρα (ζειά) και το κριθάρι (κριθαί).</a:t>
            </a:r>
          </a:p>
          <a:p>
            <a:endParaRPr lang="el-GR" dirty="0"/>
          </a:p>
          <a:p>
            <a:endParaRPr lang="el-GR"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4714884"/>
            <a:ext cx="8372476" cy="1714504"/>
          </a:xfrm>
        </p:spPr>
        <p:txBody>
          <a:bodyPr>
            <a:normAutofit fontScale="90000"/>
          </a:bodyPr>
          <a:lstStyle/>
          <a:p>
            <a:r>
              <a:rPr lang="el-GR" sz="2700" dirty="0">
                <a:solidFill>
                  <a:schemeClr val="tx1"/>
                </a:solidFill>
              </a:rPr>
              <a:t>Τα δημητριακά κατείχαν εξέχουσα θέση στη διατροφή των Αρχαίων Ελλήνων. Ήδη από την ομηρική εποχή ήταν γνωστός ο τρόπος καλλιέργειας σίτου, κριθαριού και </a:t>
            </a:r>
            <a:r>
              <a:rPr lang="el-GR" sz="2700" dirty="0" smtClean="0">
                <a:solidFill>
                  <a:schemeClr val="tx1"/>
                </a:solidFill>
              </a:rPr>
              <a:t>όλυρας</a:t>
            </a:r>
            <a:r>
              <a:rPr lang="el-GR" sz="2700" dirty="0">
                <a:solidFill>
                  <a:schemeClr val="tx1"/>
                </a:solidFill>
              </a:rPr>
              <a:t>.</a:t>
            </a:r>
            <a:r>
              <a:rPr lang="el-GR" sz="2400" dirty="0">
                <a:solidFill>
                  <a:schemeClr val="tx1"/>
                </a:solidFill>
              </a:rPr>
              <a:t/>
            </a:r>
            <a:br>
              <a:rPr lang="el-GR" sz="2400" dirty="0">
                <a:solidFill>
                  <a:schemeClr val="tx1"/>
                </a:solidFill>
              </a:rPr>
            </a:br>
            <a:endParaRPr lang="el-GR" sz="2400" dirty="0">
              <a:solidFill>
                <a:schemeClr val="tx1"/>
              </a:solidFill>
            </a:endParaRPr>
          </a:p>
        </p:txBody>
      </p:sp>
      <p:pic>
        <p:nvPicPr>
          <p:cNvPr id="4" name="3 - Θέση περιεχομένου" descr="http://upload.wikimedia.org/wikipedia/commons/thumb/6/6e/A_lady_beetle_perches_on_barley.JPG/300px-A_lady_beetle_perches_on_barley.JPG">
            <a:hlinkClick r:id="rId2"/>
          </p:cNvPr>
          <p:cNvPicPr>
            <a:picLocks noGrp="1"/>
          </p:cNvPicPr>
          <p:nvPr>
            <p:ph idx="1"/>
          </p:nvPr>
        </p:nvPicPr>
        <p:blipFill>
          <a:blip r:embed="rId3" cstate="print"/>
          <a:srcRect/>
          <a:stretch>
            <a:fillRect/>
          </a:stretch>
        </p:blipFill>
        <p:spPr bwMode="auto">
          <a:xfrm>
            <a:off x="1928794" y="642918"/>
            <a:ext cx="5357850" cy="40719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a:t/>
            </a:r>
            <a:br>
              <a:rPr lang="el-GR" dirty="0"/>
            </a:br>
            <a:endParaRPr lang="el-GR" dirty="0"/>
          </a:p>
        </p:txBody>
      </p:sp>
      <p:sp>
        <p:nvSpPr>
          <p:cNvPr id="3" name="2 - Θέση περιεχομένου"/>
          <p:cNvSpPr>
            <a:spLocks noGrp="1"/>
          </p:cNvSpPr>
          <p:nvPr>
            <p:ph idx="1"/>
          </p:nvPr>
        </p:nvSpPr>
        <p:spPr>
          <a:xfrm>
            <a:off x="457200" y="857232"/>
            <a:ext cx="8229600" cy="5268931"/>
          </a:xfrm>
        </p:spPr>
        <p:txBody>
          <a:bodyPr/>
          <a:lstStyle/>
          <a:p>
            <a:r>
              <a:rPr lang="el-GR" b="1" dirty="0" smtClean="0"/>
              <a:t>Φρούτα, λαχανικά και όσπρια.</a:t>
            </a:r>
            <a:r>
              <a:rPr lang="el-GR" dirty="0"/>
              <a:t> </a:t>
            </a:r>
            <a:r>
              <a:rPr lang="el-GR" sz="2800" dirty="0" smtClean="0"/>
              <a:t>Οι </a:t>
            </a:r>
            <a:r>
              <a:rPr lang="el-GR" sz="2800" dirty="0"/>
              <a:t>λαϊκές τάξεις κατανάλωναν πολύ και όσπρια. Προτιμούσαν τους φασίολους, τις φακές, τα ρεβίθια, τα κουκιά (κύαμοι) και τους θέρμους (λούπινα</a:t>
            </a:r>
            <a:r>
              <a:rPr lang="el-GR" sz="2800" dirty="0" smtClean="0"/>
              <a:t>).</a:t>
            </a:r>
            <a:r>
              <a:rPr lang="el-GR" sz="2800" dirty="0"/>
              <a:t> Για τους κατοίκους των πόλεων τα φρέσκα οπωροκηπευτικά ήταν πολύ ακριβά κι έτσι καταναλώνονταν σπάνια. Τα φρούτα, φρέσκα ή ξηρά, τρώγονταν ως επιδόρπιο. Πρόκειται κυρίως για σύκα, σταφίδες, καρύδια και φουντούκια. Τα ξηρά σύκα χρησίμευαν επίσης ως ορεκτικό, πίνοντας παράλληλα κρασί. </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a:t/>
            </a:r>
            <a:br>
              <a:rPr lang="el-GR" dirty="0"/>
            </a:br>
            <a:endParaRPr lang="el-GR" dirty="0"/>
          </a:p>
        </p:txBody>
      </p:sp>
      <p:sp>
        <p:nvSpPr>
          <p:cNvPr id="3" name="2 - Θέση περιεχομένου"/>
          <p:cNvSpPr>
            <a:spLocks noGrp="1"/>
          </p:cNvSpPr>
          <p:nvPr>
            <p:ph idx="1"/>
          </p:nvPr>
        </p:nvSpPr>
        <p:spPr/>
        <p:txBody>
          <a:bodyPr/>
          <a:lstStyle/>
          <a:p>
            <a:r>
              <a:rPr lang="el-GR" b="1" dirty="0" smtClean="0"/>
              <a:t>Κρέας</a:t>
            </a:r>
            <a:r>
              <a:rPr lang="el-GR" sz="2800" b="1" dirty="0" smtClean="0"/>
              <a:t>.</a:t>
            </a:r>
            <a:r>
              <a:rPr lang="el-GR" sz="2800" dirty="0"/>
              <a:t> Η κατανάλωση ψαριών και κρεατικών σχετίζεται με την οικονομική επιφάνεια του σπιτικού αλλά και τη γεωγραφική του </a:t>
            </a:r>
            <a:r>
              <a:rPr lang="el-GR" sz="2800" dirty="0" smtClean="0"/>
              <a:t>θέση.</a:t>
            </a:r>
          </a:p>
          <a:p>
            <a:r>
              <a:rPr lang="el-GR" b="1" dirty="0" smtClean="0"/>
              <a:t> Ψάρι.</a:t>
            </a:r>
            <a:r>
              <a:rPr lang="el-GR" dirty="0"/>
              <a:t> </a:t>
            </a:r>
            <a:r>
              <a:rPr lang="el-GR" sz="2800" dirty="0"/>
              <a:t>Η στάση των Ελλήνων απέναντι στο ψάρι ποικίλλει ανάλογα με την </a:t>
            </a:r>
            <a:r>
              <a:rPr lang="el-GR" sz="2800" dirty="0" smtClean="0"/>
              <a:t>εποχή.</a:t>
            </a:r>
            <a:r>
              <a:rPr lang="el-GR" sz="2800" dirty="0"/>
              <a:t> Ό</a:t>
            </a:r>
            <a:r>
              <a:rPr lang="el-GR" sz="2800" dirty="0" smtClean="0"/>
              <a:t>λα </a:t>
            </a:r>
            <a:r>
              <a:rPr lang="el-GR" sz="2800" dirty="0"/>
              <a:t>τα προϊόντα αλιείας δεν κόστιζαν το </a:t>
            </a:r>
            <a:r>
              <a:rPr lang="el-GR" sz="2800" dirty="0" smtClean="0"/>
              <a:t>ίδιο.</a:t>
            </a:r>
            <a:endParaRPr lang="el-GR" sz="2800" dirty="0"/>
          </a:p>
          <a:p>
            <a:endParaRPr lang="el-GR" sz="2800"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dirty="0"/>
              <a:t/>
            </a:r>
            <a:br>
              <a:rPr lang="el-GR" dirty="0"/>
            </a:br>
            <a:endParaRPr lang="el-GR" dirty="0"/>
          </a:p>
        </p:txBody>
      </p:sp>
      <p:sp>
        <p:nvSpPr>
          <p:cNvPr id="3" name="2 - Θέση περιεχομένου"/>
          <p:cNvSpPr>
            <a:spLocks noGrp="1"/>
          </p:cNvSpPr>
          <p:nvPr>
            <p:ph idx="1"/>
          </p:nvPr>
        </p:nvSpPr>
        <p:spPr/>
        <p:txBody>
          <a:bodyPr/>
          <a:lstStyle/>
          <a:p>
            <a:r>
              <a:rPr lang="el-GR" b="1" dirty="0" smtClean="0"/>
              <a:t>Οίνος.</a:t>
            </a:r>
            <a:r>
              <a:rPr lang="el-GR" dirty="0"/>
              <a:t> </a:t>
            </a:r>
            <a:r>
              <a:rPr lang="el-GR" sz="2800" dirty="0"/>
              <a:t>Κατά την αρχαιότητα υπήρχαν πολλά είδη κρασιού: λευκό, κόκκινο, ροζέ. Υπάρχουν μαρτυρίες για όλα τα είδη καλλιέργειας, από το καθημερινό κρασί μέχρι εκλεκτές ποικιλίες</a:t>
            </a:r>
            <a:r>
              <a:rPr lang="el-GR" sz="2800" dirty="0" smtClean="0"/>
              <a:t>.</a:t>
            </a:r>
            <a:r>
              <a:rPr lang="el-GR" sz="2800" dirty="0"/>
              <a:t> Δευτερεύον κρασί παραγόταν από νερό και μούστο, αναμεμειγμένο με κατακάθια, το οποίο και διατηρούσαν οι χωρικοί για προσωπική τους χρήση</a:t>
            </a:r>
            <a:r>
              <a:rPr lang="el-GR" sz="2800" dirty="0" smtClean="0"/>
              <a:t> </a:t>
            </a:r>
            <a:endParaRPr lang="el-GR" sz="2800" dirty="0"/>
          </a:p>
          <a:p>
            <a:endParaRPr lang="el-GR"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928670"/>
            <a:ext cx="8229600" cy="1143000"/>
          </a:xfrm>
        </p:spPr>
        <p:txBody>
          <a:bodyPr>
            <a:normAutofit fontScale="90000"/>
          </a:bodyPr>
          <a:lstStyle/>
          <a:p>
            <a:pPr algn="ctr"/>
            <a:r>
              <a:rPr lang="el-GR" sz="4900" b="1" i="1" u="sng" dirty="0">
                <a:solidFill>
                  <a:schemeClr val="accent4">
                    <a:lumMod val="75000"/>
                  </a:schemeClr>
                </a:solidFill>
              </a:rPr>
              <a:t>ΠΑΡΟΝ</a:t>
            </a:r>
            <a:r>
              <a:rPr lang="el-GR" dirty="0"/>
              <a:t/>
            </a:r>
            <a:br>
              <a:rPr lang="el-GR" dirty="0"/>
            </a:br>
            <a:endParaRPr lang="el-GR" dirty="0"/>
          </a:p>
        </p:txBody>
      </p:sp>
      <p:sp>
        <p:nvSpPr>
          <p:cNvPr id="3" name="2 - Θέση περιεχομένου"/>
          <p:cNvSpPr>
            <a:spLocks noGrp="1"/>
          </p:cNvSpPr>
          <p:nvPr>
            <p:ph idx="1"/>
          </p:nvPr>
        </p:nvSpPr>
        <p:spPr>
          <a:xfrm>
            <a:off x="285720" y="1714488"/>
            <a:ext cx="8229600" cy="4389120"/>
          </a:xfrm>
        </p:spPr>
        <p:txBody>
          <a:bodyPr/>
          <a:lstStyle/>
          <a:p>
            <a:pPr>
              <a:buNone/>
            </a:pPr>
            <a:r>
              <a:rPr lang="el-GR" dirty="0" smtClean="0"/>
              <a:t>    Από τη </a:t>
            </a:r>
            <a:r>
              <a:rPr lang="el-GR" dirty="0"/>
              <a:t>δεκαετία του 1960 και εξής, σημειώθηκαν στην Ελλάδα ταχύτατες μεταβολές, οι οποίες άλλαξαν ριζικά την εικόνα των διατροφικών αλλαγών στη χώρα</a:t>
            </a:r>
            <a:r>
              <a:rPr lang="el-GR" dirty="0" smtClean="0"/>
              <a:t>.</a:t>
            </a:r>
            <a:r>
              <a:rPr lang="el-GR" dirty="0"/>
              <a:t> Ενώ στις αρχές της δεκαετίας του 1960 η μέση κατανάλωση θερμίδων ήταν στην Ελλάδα η χαμηλότερη της Δυτικής Ευρώπης, μέσα σε 4 δεκαετίες έφτασε να συγκαταλέγεται ανάμεσα στις υψηλότερες!</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pPr algn="ctr"/>
            <a:r>
              <a:rPr lang="el-GR" b="1" i="1" u="sng" dirty="0">
                <a:solidFill>
                  <a:schemeClr val="accent4">
                    <a:lumMod val="75000"/>
                  </a:schemeClr>
                </a:solidFill>
              </a:rPr>
              <a:t>Κατανάλωση Τροφίμων</a:t>
            </a:r>
          </a:p>
        </p:txBody>
      </p:sp>
      <p:sp>
        <p:nvSpPr>
          <p:cNvPr id="3" name="2 - Θέση περιεχομένου"/>
          <p:cNvSpPr>
            <a:spLocks noGrp="1"/>
          </p:cNvSpPr>
          <p:nvPr>
            <p:ph idx="1"/>
          </p:nvPr>
        </p:nvSpPr>
        <p:spPr/>
        <p:txBody>
          <a:bodyPr/>
          <a:lstStyle/>
          <a:p>
            <a:pPr>
              <a:buNone/>
            </a:pPr>
            <a:r>
              <a:rPr lang="el-GR" dirty="0" smtClean="0"/>
              <a:t>    Μέσα </a:t>
            </a:r>
            <a:r>
              <a:rPr lang="el-GR" dirty="0"/>
              <a:t>στις δύο πρώτες δεκαετίες μετά το 60, η κατανάλωση κρέατος και γαλακτοκομικών προϊόντων αυξήθηκε κατά 100-130%  και κατόπιν συνέχισε την ανοδική της πορεία με βραδύτερους ρυθμούς</a:t>
            </a:r>
            <a:r>
              <a:rPr lang="el-GR" dirty="0" smtClean="0"/>
              <a:t>. </a:t>
            </a:r>
          </a:p>
          <a:p>
            <a:pPr>
              <a:buNone/>
            </a:pPr>
            <a:r>
              <a:rPr lang="el-GR" dirty="0"/>
              <a:t> </a:t>
            </a:r>
            <a:r>
              <a:rPr lang="el-GR" dirty="0" smtClean="0"/>
              <a:t>   </a:t>
            </a:r>
            <a:endParaRPr lang="el-GR" b="1" i="1" u="sng"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1000108"/>
            <a:ext cx="8229600" cy="1143000"/>
          </a:xfrm>
        </p:spPr>
        <p:txBody>
          <a:bodyPr>
            <a:normAutofit fontScale="90000"/>
          </a:bodyPr>
          <a:lstStyle/>
          <a:p>
            <a:pPr algn="ctr"/>
            <a:r>
              <a:rPr lang="el-GR" b="1" i="1" u="sng" dirty="0">
                <a:solidFill>
                  <a:schemeClr val="accent4">
                    <a:lumMod val="75000"/>
                  </a:schemeClr>
                </a:solidFill>
              </a:rPr>
              <a:t>Κατανάλωση θρεπτικών συστατικών</a:t>
            </a:r>
          </a:p>
        </p:txBody>
      </p:sp>
      <p:sp>
        <p:nvSpPr>
          <p:cNvPr id="3" name="2 - Θέση περιεχομένου"/>
          <p:cNvSpPr>
            <a:spLocks noGrp="1"/>
          </p:cNvSpPr>
          <p:nvPr>
            <p:ph idx="1"/>
          </p:nvPr>
        </p:nvSpPr>
        <p:spPr>
          <a:xfrm>
            <a:off x="500034" y="2468880"/>
            <a:ext cx="8229600" cy="4389120"/>
          </a:xfrm>
        </p:spPr>
        <p:txBody>
          <a:bodyPr/>
          <a:lstStyle/>
          <a:p>
            <a:pPr>
              <a:buNone/>
            </a:pPr>
            <a:r>
              <a:rPr lang="el-GR" dirty="0" smtClean="0"/>
              <a:t>    Εξαιτίας </a:t>
            </a:r>
            <a:r>
              <a:rPr lang="el-GR" dirty="0"/>
              <a:t>των παραπάνω μεταβολών, σημειώθηκε σημαντική διαφοροποίηση στην ποιοτική σύνθεση της θερμιδικής πρόσληψης. Το ποσοστό συμμετοχής των λιπιδίων στη συνολική θερμιδική κατανάλωση αυξάνει σταδιακά και από 27% το 1960 φτάνει στο 35,6% το 2003.</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836712"/>
            <a:ext cx="8229600" cy="1143000"/>
          </a:xfrm>
        </p:spPr>
        <p:txBody>
          <a:bodyPr>
            <a:normAutofit fontScale="90000"/>
          </a:bodyPr>
          <a:lstStyle/>
          <a:p>
            <a:pPr algn="ctr"/>
            <a:r>
              <a:rPr lang="el-GR" u="sng" dirty="0"/>
              <a:t>Διατροφή και Καρδιαγγειακά Νοσήματα</a:t>
            </a:r>
            <a:r>
              <a:rPr lang="el-GR" b="1" dirty="0"/>
              <a:t> </a:t>
            </a:r>
            <a:endParaRPr lang="el-GR" dirty="0"/>
          </a:p>
        </p:txBody>
      </p:sp>
      <p:sp>
        <p:nvSpPr>
          <p:cNvPr id="3" name="2 - Θέση περιεχομένου"/>
          <p:cNvSpPr>
            <a:spLocks noGrp="1"/>
          </p:cNvSpPr>
          <p:nvPr>
            <p:ph idx="1"/>
          </p:nvPr>
        </p:nvSpPr>
        <p:spPr>
          <a:xfrm>
            <a:off x="467544" y="2204864"/>
            <a:ext cx="8229600" cy="4389120"/>
          </a:xfrm>
        </p:spPr>
        <p:txBody>
          <a:bodyPr>
            <a:normAutofit fontScale="47500" lnSpcReduction="20000"/>
          </a:bodyPr>
          <a:lstStyle/>
          <a:p>
            <a:pPr>
              <a:buNone/>
            </a:pPr>
            <a:r>
              <a:rPr lang="el-GR" sz="4600" b="1" dirty="0" smtClean="0">
                <a:latin typeface="Arial" pitchFamily="34" charset="0"/>
                <a:cs typeface="Arial" pitchFamily="34" charset="0"/>
              </a:rPr>
              <a:t>	</a:t>
            </a:r>
            <a:r>
              <a:rPr lang="el-GR" sz="4600" b="1" u="sng" dirty="0" smtClean="0">
                <a:solidFill>
                  <a:schemeClr val="accent6">
                    <a:lumMod val="75000"/>
                  </a:schemeClr>
                </a:solidFill>
                <a:latin typeface="Arial" pitchFamily="34" charset="0"/>
                <a:cs typeface="Arial" pitchFamily="34" charset="0"/>
              </a:rPr>
              <a:t>Αρτηριακή Υπέρταση</a:t>
            </a:r>
            <a:r>
              <a:rPr lang="en-US" sz="4600" b="1" u="sng" dirty="0" smtClean="0">
                <a:solidFill>
                  <a:schemeClr val="accent6">
                    <a:lumMod val="75000"/>
                  </a:schemeClr>
                </a:solidFill>
                <a:latin typeface="Arial" pitchFamily="34" charset="0"/>
                <a:cs typeface="Arial" pitchFamily="34" charset="0"/>
              </a:rPr>
              <a:t>:</a:t>
            </a:r>
            <a:r>
              <a:rPr lang="el-GR" sz="4600" dirty="0">
                <a:latin typeface="Arial" pitchFamily="34" charset="0"/>
                <a:cs typeface="Arial" pitchFamily="34" charset="0"/>
              </a:rPr>
              <a:t>Οι κυριότεροι παράγοντες που συνδέονται με την εμφάνιση αρτηριακής υπέρτασης είναι η υψηλή κατανάλωση άλατος, η παχυσαρκία, γενετικοί παράγοντες, ψυχοκοινωνικοί παράγοντες, καθώς και ένας αριθμός άλλων νοσημάτων που μπορούν </a:t>
            </a:r>
            <a:r>
              <a:rPr lang="el-GR" sz="4600" dirty="0" err="1">
                <a:latin typeface="Arial" pitchFamily="34" charset="0"/>
                <a:cs typeface="Arial" pitchFamily="34" charset="0"/>
              </a:rPr>
              <a:t>δευτεροπαθώς</a:t>
            </a:r>
            <a:r>
              <a:rPr lang="el-GR" sz="4600" dirty="0">
                <a:latin typeface="Arial" pitchFamily="34" charset="0"/>
                <a:cs typeface="Arial" pitchFamily="34" charset="0"/>
              </a:rPr>
              <a:t> να οδηγήσουν </a:t>
            </a:r>
            <a:r>
              <a:rPr lang="el-GR" sz="4600" dirty="0" err="1">
                <a:latin typeface="Arial" pitchFamily="34" charset="0"/>
                <a:cs typeface="Arial" pitchFamily="34" charset="0"/>
              </a:rPr>
              <a:t>σ΄</a:t>
            </a:r>
            <a:r>
              <a:rPr lang="el-GR" sz="4600" dirty="0">
                <a:latin typeface="Arial" pitchFamily="34" charset="0"/>
                <a:cs typeface="Arial" pitchFamily="34" charset="0"/>
              </a:rPr>
              <a:t> αυτή. Άλλοι διατροφικοί παράγοντες που έχουν συσχετισθεί με την εμφάνιση αρτηριακής υπέρτασης είναι η μεγάλη κατανάλωση αλκοόλ και, πιο πρόσφατα, η χαμηλή πρόσληψη ασβεστίου και η υψηλή αναλογία καλίου/νατρίου.</a:t>
            </a:r>
            <a:br>
              <a:rPr lang="el-GR" sz="4600" dirty="0">
                <a:latin typeface="Arial" pitchFamily="34" charset="0"/>
                <a:cs typeface="Arial" pitchFamily="34" charset="0"/>
              </a:rPr>
            </a:br>
            <a:endParaRPr lang="el-GR" sz="4600" dirty="0" smtClean="0">
              <a:latin typeface="Arial" pitchFamily="34" charset="0"/>
              <a:cs typeface="Arial" pitchFamily="34" charset="0"/>
            </a:endParaRPr>
          </a:p>
          <a:p>
            <a:pPr>
              <a:buNone/>
            </a:pPr>
            <a:r>
              <a:rPr lang="el-GR" sz="4600" b="1" dirty="0" smtClean="0">
                <a:latin typeface="Arial" pitchFamily="34" charset="0"/>
                <a:cs typeface="Arial" pitchFamily="34" charset="0"/>
              </a:rPr>
              <a:t>	</a:t>
            </a:r>
            <a:r>
              <a:rPr lang="el-GR" sz="4600" b="1" u="sng" dirty="0" smtClean="0">
                <a:solidFill>
                  <a:schemeClr val="accent6">
                    <a:lumMod val="75000"/>
                  </a:schemeClr>
                </a:solidFill>
                <a:latin typeface="Arial" pitchFamily="34" charset="0"/>
                <a:cs typeface="Arial" pitchFamily="34" charset="0"/>
              </a:rPr>
              <a:t>Στεφανιαία Νόσος</a:t>
            </a:r>
            <a:r>
              <a:rPr lang="en-US" sz="4600" b="1" dirty="0" smtClean="0">
                <a:solidFill>
                  <a:schemeClr val="accent6">
                    <a:lumMod val="75000"/>
                  </a:schemeClr>
                </a:solidFill>
                <a:latin typeface="Arial" pitchFamily="34" charset="0"/>
                <a:cs typeface="Arial" pitchFamily="34" charset="0"/>
              </a:rPr>
              <a:t>:</a:t>
            </a:r>
            <a:r>
              <a:rPr lang="el-GR" sz="4600" dirty="0">
                <a:latin typeface="Arial" pitchFamily="34" charset="0"/>
                <a:cs typeface="Arial" pitchFamily="34" charset="0"/>
              </a:rPr>
              <a:t>Οι κύριοι παράγοντες κινδύνου για τη στεφανιαία νόσο είναι η </a:t>
            </a:r>
            <a:r>
              <a:rPr lang="el-GR" sz="4600" dirty="0" err="1">
                <a:latin typeface="Arial" pitchFamily="34" charset="0"/>
                <a:cs typeface="Arial" pitchFamily="34" charset="0"/>
              </a:rPr>
              <a:t>υπερχοληστερολαιμία</a:t>
            </a:r>
            <a:r>
              <a:rPr lang="el-GR" sz="4600" dirty="0">
                <a:latin typeface="Arial" pitchFamily="34" charset="0"/>
                <a:cs typeface="Arial" pitchFamily="34" charset="0"/>
              </a:rPr>
              <a:t>, η υπέρταση, το κάπνισμα, ο σακχαρώδης διαβήτης, η παχυσαρκία και η έλλειψη σωματικής άσκησης. </a:t>
            </a:r>
            <a:endParaRPr lang="en-US" sz="4600" dirty="0" smtClean="0">
              <a:latin typeface="Arial" pitchFamily="34" charset="0"/>
              <a:cs typeface="Arial" pitchFamily="34" charset="0"/>
            </a:endParaRPr>
          </a:p>
          <a:p>
            <a:pPr>
              <a:buNone/>
            </a:pPr>
            <a:r>
              <a:rPr lang="el-GR" dirty="0"/>
              <a:t/>
            </a:r>
            <a:br>
              <a:rPr lang="el-GR" dirty="0"/>
            </a:br>
            <a:r>
              <a:rPr lang="el-GR" dirty="0"/>
              <a:t/>
            </a:r>
            <a:br>
              <a:rPr lang="el-GR" dirty="0"/>
            </a:br>
            <a:endParaRPr lang="el-GR"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pPr algn="ctr"/>
            <a:r>
              <a:rPr lang="el-GR" b="1" i="1" u="sng" dirty="0" smtClean="0">
                <a:solidFill>
                  <a:schemeClr val="accent4">
                    <a:lumMod val="75000"/>
                  </a:schemeClr>
                </a:solidFill>
              </a:rPr>
              <a:t>Αποτελέσματα κακής διατροφής</a:t>
            </a:r>
            <a:endParaRPr lang="el-GR" b="1" i="1" u="sng" dirty="0">
              <a:solidFill>
                <a:schemeClr val="accent4">
                  <a:lumMod val="75000"/>
                </a:schemeClr>
              </a:solidFill>
            </a:endParaRPr>
          </a:p>
        </p:txBody>
      </p:sp>
      <p:sp>
        <p:nvSpPr>
          <p:cNvPr id="3" name="2 - Θέση περιεχομένου"/>
          <p:cNvSpPr>
            <a:spLocks noGrp="1"/>
          </p:cNvSpPr>
          <p:nvPr>
            <p:ph idx="1"/>
          </p:nvPr>
        </p:nvSpPr>
        <p:spPr/>
        <p:txBody>
          <a:bodyPr>
            <a:normAutofit/>
          </a:bodyPr>
          <a:lstStyle/>
          <a:p>
            <a:pPr>
              <a:buFont typeface="Wingdings" pitchFamily="2" charset="2"/>
              <a:buChar char="Ø"/>
            </a:pPr>
            <a:r>
              <a:rPr lang="el-GR" dirty="0" smtClean="0"/>
              <a:t>Παχυσαρκία</a:t>
            </a:r>
          </a:p>
          <a:p>
            <a:pPr>
              <a:buFont typeface="Wingdings" pitchFamily="2" charset="2"/>
              <a:buChar char="Ø"/>
            </a:pPr>
            <a:endParaRPr lang="el-GR" dirty="0"/>
          </a:p>
          <a:p>
            <a:pPr>
              <a:buFont typeface="Wingdings" pitchFamily="2" charset="2"/>
              <a:buChar char="Ø"/>
            </a:pPr>
            <a:r>
              <a:rPr lang="el-GR" dirty="0"/>
              <a:t>Σακχαρώδης </a:t>
            </a:r>
            <a:r>
              <a:rPr lang="el-GR" dirty="0" smtClean="0"/>
              <a:t>Διαβήτης</a:t>
            </a:r>
          </a:p>
          <a:p>
            <a:pPr>
              <a:buFont typeface="Wingdings" pitchFamily="2" charset="2"/>
              <a:buChar char="Ø"/>
            </a:pPr>
            <a:endParaRPr lang="el-GR" dirty="0"/>
          </a:p>
          <a:p>
            <a:pPr>
              <a:buFont typeface="Wingdings" pitchFamily="2" charset="2"/>
              <a:buChar char="Ø"/>
            </a:pPr>
            <a:r>
              <a:rPr lang="el-GR" dirty="0"/>
              <a:t>Παθήσεις του Κυκλοφορικού - Στεφανιαία </a:t>
            </a:r>
            <a:r>
              <a:rPr lang="el-GR" dirty="0" smtClean="0"/>
              <a:t>Νόσος</a:t>
            </a:r>
          </a:p>
          <a:p>
            <a:pPr>
              <a:buFont typeface="Wingdings" pitchFamily="2" charset="2"/>
              <a:buChar char="Ø"/>
            </a:pPr>
            <a:endParaRPr lang="el-GR" dirty="0" smtClean="0"/>
          </a:p>
          <a:p>
            <a:pPr>
              <a:buFont typeface="Wingdings" pitchFamily="2" charset="2"/>
              <a:buChar char="Ø"/>
            </a:pPr>
            <a:r>
              <a:rPr lang="el-GR" dirty="0" smtClean="0"/>
              <a:t>Καρκίνοι </a:t>
            </a:r>
            <a:r>
              <a:rPr lang="el-GR" dirty="0"/>
              <a:t>Σχετιζόμενοι με τη Διατροφή</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34" y="928670"/>
            <a:ext cx="8229600" cy="1143000"/>
          </a:xfrm>
        </p:spPr>
        <p:txBody>
          <a:bodyPr>
            <a:normAutofit fontScale="90000"/>
          </a:bodyPr>
          <a:lstStyle/>
          <a:p>
            <a:pPr algn="ctr"/>
            <a:r>
              <a:rPr lang="el-GR" sz="4900" b="1" i="1" u="sng" dirty="0">
                <a:solidFill>
                  <a:schemeClr val="accent4">
                    <a:lumMod val="75000"/>
                  </a:schemeClr>
                </a:solidFill>
              </a:rPr>
              <a:t>ΜΕΛΛΟΝ</a:t>
            </a:r>
            <a:r>
              <a:rPr lang="el-GR" dirty="0"/>
              <a:t/>
            </a:r>
            <a:br>
              <a:rPr lang="el-GR" dirty="0"/>
            </a:br>
            <a:endParaRPr lang="el-GR" dirty="0"/>
          </a:p>
        </p:txBody>
      </p:sp>
      <p:sp>
        <p:nvSpPr>
          <p:cNvPr id="3" name="2 - Θέση περιεχομένου"/>
          <p:cNvSpPr>
            <a:spLocks noGrp="1"/>
          </p:cNvSpPr>
          <p:nvPr>
            <p:ph idx="1"/>
          </p:nvPr>
        </p:nvSpPr>
        <p:spPr>
          <a:xfrm>
            <a:off x="500034" y="1571612"/>
            <a:ext cx="8229600" cy="4389120"/>
          </a:xfrm>
        </p:spPr>
        <p:txBody>
          <a:bodyPr/>
          <a:lstStyle/>
          <a:p>
            <a:pPr>
              <a:buNone/>
            </a:pPr>
            <a:r>
              <a:rPr lang="el-GR" dirty="0" smtClean="0"/>
              <a:t>    Η διατροφή του μέλλοντος αποτελείτε από</a:t>
            </a:r>
            <a:r>
              <a:rPr lang="en-US" dirty="0" smtClean="0"/>
              <a:t>:</a:t>
            </a:r>
            <a:endParaRPr lang="el-GR" dirty="0" smtClean="0"/>
          </a:p>
          <a:p>
            <a:pPr>
              <a:buNone/>
            </a:pPr>
            <a:r>
              <a:rPr lang="el-GR" sz="2800" dirty="0" smtClean="0"/>
              <a:t>    Τα </a:t>
            </a:r>
            <a:r>
              <a:rPr lang="el-GR" sz="2800" dirty="0"/>
              <a:t>βιολειτουργικά </a:t>
            </a:r>
            <a:r>
              <a:rPr lang="el-GR" sz="2800" dirty="0" smtClean="0"/>
              <a:t>τρόφιμα.</a:t>
            </a:r>
            <a:r>
              <a:rPr lang="el-GR" sz="2800" dirty="0"/>
              <a:t> Αποτελούν το μέλλον στο κομμάτι της διατροφής. Τα βιολειτουργικά είναι πολλά περισσότερα από ενεργειακά και υγιεινά τρόφιμα, καθώς μπορούν να δράσουν προληπτικά για τη διατήρηση της καλής υγείας του οργανισμού, αλλά και σε πολλές περιπτώσεις θεραπευτικά.</a:t>
            </a:r>
          </a:p>
          <a:p>
            <a:pPr>
              <a:buNone/>
            </a:pPr>
            <a:endParaRPr lang="el-GR"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Χαρτί">
  <a:themeElements>
    <a:clrScheme name="Χαρτί">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Χαρτί">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Χαρτί">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Ροή">
  <a:themeElements>
    <a:clrScheme name="Διαστημικό">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Ροή">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Ροή">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211</TotalTime>
  <Words>4295</Words>
  <Application>Microsoft Office PowerPoint</Application>
  <PresentationFormat>Προβολή στην οθόνη (4:3)</PresentationFormat>
  <Paragraphs>286</Paragraphs>
  <Slides>91</Slides>
  <Notes>1</Notes>
  <HiddenSlides>0</HiddenSlides>
  <MMClips>0</MMClips>
  <ScaleCrop>false</ScaleCrop>
  <HeadingPairs>
    <vt:vector size="4" baseType="variant">
      <vt:variant>
        <vt:lpstr>Θέμα</vt:lpstr>
      </vt:variant>
      <vt:variant>
        <vt:i4>2</vt:i4>
      </vt:variant>
      <vt:variant>
        <vt:lpstr>Τίτλοι διαφανειών</vt:lpstr>
      </vt:variant>
      <vt:variant>
        <vt:i4>91</vt:i4>
      </vt:variant>
    </vt:vector>
  </HeadingPairs>
  <TitlesOfParts>
    <vt:vector size="93" baseType="lpstr">
      <vt:lpstr>Χαρτί</vt:lpstr>
      <vt:lpstr>Ροή</vt:lpstr>
      <vt:lpstr>3ο ΓΕΝΙΚΟ ΛΥΚΕΙΟ ΑΓΡΙΝΙΟΥ</vt:lpstr>
      <vt:lpstr>ΔΙΑΤΡΟΦΗ ΚΑΙ ΨΥΧΟΛΟΓΙΑ,ΥΓΕΙΑ, ΑΘΛΗΤΙΣΜΟΣ</vt:lpstr>
      <vt:lpstr>ΔΙΑΤΡΟΦΗ,ΨΥΧΟΛΟΓΙΑ   ΚΑΙ ΕΦΗΒΕΙΑ</vt:lpstr>
      <vt:lpstr>Διαφάνεια 4</vt:lpstr>
      <vt:lpstr>Διαφάνεια 5</vt:lpstr>
      <vt:lpstr>Διαφάνεια 6</vt:lpstr>
      <vt:lpstr>ΔΙΑΤΡΟΦΗ ΚΑΙ ΥΓΕΙΑ </vt:lpstr>
      <vt:lpstr>Παχυσαρκία</vt:lpstr>
      <vt:lpstr>Διατροφή και Καρδιαγγειακά Νοσήματα </vt:lpstr>
      <vt:lpstr>Αγγειακά Εγκεφαλικά Επεισόδια  </vt:lpstr>
      <vt:lpstr>Διατροφή και Καρκίνος</vt:lpstr>
      <vt:lpstr>ΔΙΑΤΡΟΦΗ ΚΑΙ ΑΘΛΗΤΙΣΜΟΣ </vt:lpstr>
      <vt:lpstr>Διαφάνεια 13</vt:lpstr>
      <vt:lpstr>Διαφάνεια 14</vt:lpstr>
      <vt:lpstr>Διαφάνεια 15</vt:lpstr>
      <vt:lpstr>ΑΠΩΛΕΙΑ ΥΓΡΩΝ</vt:lpstr>
      <vt:lpstr>Διαφάνεια 17</vt:lpstr>
      <vt:lpstr>Διαφάνεια 18</vt:lpstr>
      <vt:lpstr>Διαφάνεια 19</vt:lpstr>
      <vt:lpstr>Διατροφή  στην εφηβεία </vt:lpstr>
      <vt:lpstr>Διατροφή και   Μεταλλαγμένα Τρόφιμα</vt:lpstr>
      <vt:lpstr>Τι είναι  η γενετική τροποποίηση;</vt:lpstr>
      <vt:lpstr>. Γενετικά τροποποιημένα τρόφιμα  </vt:lpstr>
      <vt:lpstr>Διαφάνεια 24</vt:lpstr>
      <vt:lpstr>Απειλούν την υγεία μας;</vt:lpstr>
      <vt:lpstr>Διαφάνεια 26</vt:lpstr>
      <vt:lpstr>Διαφάνεια 27</vt:lpstr>
      <vt:lpstr>Διαφάνεια 28</vt:lpstr>
      <vt:lpstr>Διαφάνεια 29</vt:lpstr>
      <vt:lpstr>  Πιθανοί κίνδυνοι</vt:lpstr>
      <vt:lpstr>Διαφάνεια 31</vt:lpstr>
      <vt:lpstr>Διαφάνεια 32</vt:lpstr>
      <vt:lpstr>Διαφάνεια 33</vt:lpstr>
      <vt:lpstr>Τι μπορείτε να κάνετε;</vt:lpstr>
      <vt:lpstr> ΔΙΑΤΡΟΦΗ ΚΑΙ ΘΡΗΣΚΕΙΑ </vt:lpstr>
      <vt:lpstr>ΧΡΙΣΤΙΑΝΙΣΜΟΣ </vt:lpstr>
      <vt:lpstr>ΕΙΔΗ ΝΗΣΤΕΙΩΝ</vt:lpstr>
      <vt:lpstr>Διαφάνεια 38</vt:lpstr>
      <vt:lpstr>ΙΣΛΑΜΙΣΜΟΣ </vt:lpstr>
      <vt:lpstr>Η νηστεία του Ράμανταν    </vt:lpstr>
      <vt:lpstr>ΒΟΥΔΙΣΜΟΣ/ΙΝΔΟΥΙΣΜΟΣ </vt:lpstr>
      <vt:lpstr> ΚΑΝΟΝΕΣ ΔΙΑΤΡΟΦΗΣ</vt:lpstr>
      <vt:lpstr>Διαφάνεια 43</vt:lpstr>
      <vt:lpstr>Διαφάνεια 44</vt:lpstr>
      <vt:lpstr>ΕΒΡΑΙΟΙ </vt:lpstr>
      <vt:lpstr>Διαφάνεια 46</vt:lpstr>
      <vt:lpstr>ΤΟ ΣΥΣΤΗΜΑ ΚΟΣΕΡ </vt:lpstr>
      <vt:lpstr>ΚΑΝΟΝΕΣ ΔΙΑΤΡΟΦΗΣ</vt:lpstr>
      <vt:lpstr>Διαφάνεια 49</vt:lpstr>
      <vt:lpstr>Διατροφή σε διάφορες χώρες του κόσμου</vt:lpstr>
      <vt:lpstr>Διαφάνεια 51</vt:lpstr>
      <vt:lpstr>ΕΥΡΩΠΗ</vt:lpstr>
      <vt:lpstr>Μεσογειακή Διατροφή</vt:lpstr>
      <vt:lpstr>ΑΜΕΡΙΚΗ</vt:lpstr>
      <vt:lpstr>ΑΜΕΡΙΚΗ</vt:lpstr>
      <vt:lpstr>ΑΥΣΤΡΑΛΙΑ</vt:lpstr>
      <vt:lpstr>Ο ΥΠΟΣΙΤΙΣΜΟΣ ΑΠΕΙΛΕΙ     500.000 ΠΑΙΔΙΑ ΣΤΗΝ ΑΦΡΙΚΗ</vt:lpstr>
      <vt:lpstr>Διαφάνεια 58</vt:lpstr>
      <vt:lpstr>   Η ΔΙΑΤΡΟΦΗ ΣΤΗΝ ΑΣΙΑ</vt:lpstr>
      <vt:lpstr>Διαφάνεια 60</vt:lpstr>
      <vt:lpstr>ΑΓΓΛΙΚΗ ΚΟΥΖΙΝΑ </vt:lpstr>
      <vt:lpstr>Διαφάνεια 62</vt:lpstr>
      <vt:lpstr>Διαφάνεια 63</vt:lpstr>
      <vt:lpstr>Διατροφή σε διάφορες περιοχές της Ελλάδας</vt:lpstr>
      <vt:lpstr>ΗΠΕΙΡΟΣ</vt:lpstr>
      <vt:lpstr>ΗΠΕΙΡΩΤΙΚΗ ΚΟΥΖΙΝΑ </vt:lpstr>
      <vt:lpstr>ΠΑΡΑΔΟΣΙΑΚΗ ΔΙΑΤΡΟΦΗ ΤΗΣ ΗΠΕΙΡΟΥ</vt:lpstr>
      <vt:lpstr>ΔΙΑΤΡΟΦΗ ΤΩΝ ΘΡΑΚΩΝ</vt:lpstr>
      <vt:lpstr>ΤΡΟΦΕΣ ΘΡΑΚΗΣ</vt:lpstr>
      <vt:lpstr>Κρητική Κουζίνα Κρητική Κουζίνα</vt:lpstr>
      <vt:lpstr>Ελαιόλαδο</vt:lpstr>
      <vt:lpstr>Αρωματικά φυτά</vt:lpstr>
      <vt:lpstr>Κρασί</vt:lpstr>
      <vt:lpstr>Κρητικό τυρί</vt:lpstr>
      <vt:lpstr>ΤΑΣΕΙΣ ΔΙΑΤΡΟΦΗΣ ΣΤΟ ΧΡΟΝΟ </vt:lpstr>
      <vt:lpstr>ΠΑΡΕΛΘΟΝ</vt:lpstr>
      <vt:lpstr>  </vt:lpstr>
      <vt:lpstr>Διατροφικές συνήθειες</vt:lpstr>
      <vt:lpstr>Γεύματα </vt:lpstr>
      <vt:lpstr>Σκηνή από συμπόσιο: οι συνδαιτυμόνες παίζουν κότταβο ενώ μία κοπέλα παίζει αυλό. Αττικός ερυθρόμορφος κρατήρας, Εθνικό Αρχαιολογικό Μουσείο της Μαδρίτης, 420 π.χ. περίπου. </vt:lpstr>
      <vt:lpstr>Διαφάνεια 81</vt:lpstr>
      <vt:lpstr>Τρόφιμα </vt:lpstr>
      <vt:lpstr>Τα δημητριακά κατείχαν εξέχουσα θέση στη διατροφή των Αρχαίων Ελλήνων. Ήδη από την ομηρική εποχή ήταν γνωστός ο τρόπος καλλιέργειας σίτου, κριθαριού και όλυρας. </vt:lpstr>
      <vt:lpstr> </vt:lpstr>
      <vt:lpstr> </vt:lpstr>
      <vt:lpstr> </vt:lpstr>
      <vt:lpstr>ΠΑΡΟΝ </vt:lpstr>
      <vt:lpstr>Κατανάλωση Τροφίμων</vt:lpstr>
      <vt:lpstr>Κατανάλωση θρεπτικών συστατικών</vt:lpstr>
      <vt:lpstr>Αποτελέσματα κακής διατροφής</vt:lpstr>
      <vt:lpstr>ΜΕΛΛΟΝ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Διερευνητική Εργασία: Διατροφή κι Μεταλλαγμένα Τρόφιμα</dc:title>
  <dc:creator>Χρήστος</dc:creator>
  <cp:lastModifiedBy>John</cp:lastModifiedBy>
  <cp:revision>40</cp:revision>
  <dcterms:created xsi:type="dcterms:W3CDTF">2015-03-25T08:32:37Z</dcterms:created>
  <dcterms:modified xsi:type="dcterms:W3CDTF">2015-05-05T09:44:13Z</dcterms:modified>
</cp:coreProperties>
</file>